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sldIdLst>
    <p:sldId id="257" r:id="rId2"/>
    <p:sldId id="532" r:id="rId3"/>
    <p:sldId id="528" r:id="rId4"/>
    <p:sldId id="525" r:id="rId5"/>
    <p:sldId id="530" r:id="rId6"/>
    <p:sldId id="519" r:id="rId7"/>
    <p:sldId id="529" r:id="rId8"/>
    <p:sldId id="538" r:id="rId9"/>
    <p:sldId id="545" r:id="rId10"/>
    <p:sldId id="546" r:id="rId11"/>
    <p:sldId id="547" r:id="rId12"/>
    <p:sldId id="526" r:id="rId13"/>
    <p:sldId id="521" r:id="rId14"/>
    <p:sldId id="398" r:id="rId15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075">
          <p15:clr>
            <a:srgbClr val="A4A3A4"/>
          </p15:clr>
        </p15:guide>
        <p15:guide id="3" pos="3165" userDrawn="1">
          <p15:clr>
            <a:srgbClr val="A4A3A4"/>
          </p15:clr>
        </p15:guide>
        <p15:guide id="4" pos="5070" userDrawn="1">
          <p15:clr>
            <a:srgbClr val="A4A3A4"/>
          </p15:clr>
        </p15:guide>
        <p15:guide id="5" pos="5416">
          <p15:clr>
            <a:srgbClr val="A4A3A4"/>
          </p15:clr>
        </p15:guide>
        <p15:guide id="6" pos="57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FA8"/>
    <a:srgbClr val="002B82"/>
    <a:srgbClr val="564242"/>
    <a:srgbClr val="1B1112"/>
    <a:srgbClr val="DD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36" autoAdjust="0"/>
  </p:normalViewPr>
  <p:slideViewPr>
    <p:cSldViewPr>
      <p:cViewPr varScale="1">
        <p:scale>
          <a:sx n="114" d="100"/>
          <a:sy n="114" d="100"/>
        </p:scale>
        <p:origin x="1290" y="96"/>
      </p:cViewPr>
      <p:guideLst>
        <p:guide orient="horz" pos="2478"/>
        <p:guide pos="3075"/>
        <p:guide pos="3165"/>
        <p:guide pos="5070"/>
        <p:guide pos="5416"/>
        <p:guide pos="573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02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509E1-A78B-4403-88C8-8391B2479B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0FC24EC-1F11-44E8-9005-3A2352D80F47}">
      <dgm:prSet phldrT="[텍스트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500" b="1" dirty="0">
              <a:solidFill>
                <a:schemeClr val="tx1"/>
              </a:solidFill>
            </a:rPr>
            <a:t>이전가격 보고서 작성</a:t>
          </a:r>
        </a:p>
      </dgm:t>
    </dgm:pt>
    <dgm:pt modelId="{2213CF88-61F8-491E-A2B6-850951AB1B69}" type="parTrans" cxnId="{1E18D595-BD13-4504-BCF2-B63CEB9B24EA}">
      <dgm:prSet/>
      <dgm:spPr/>
      <dgm:t>
        <a:bodyPr/>
        <a:lstStyle/>
        <a:p>
          <a:pPr latinLnBrk="1"/>
          <a:endParaRPr lang="ko-KR" altLang="en-US"/>
        </a:p>
      </dgm:t>
    </dgm:pt>
    <dgm:pt modelId="{12BF7BCC-5940-4611-9FE6-F263E527B07C}" type="sibTrans" cxnId="{1E18D595-BD13-4504-BCF2-B63CEB9B24EA}">
      <dgm:prSet/>
      <dgm:spPr/>
      <dgm:t>
        <a:bodyPr/>
        <a:lstStyle/>
        <a:p>
          <a:pPr latinLnBrk="1"/>
          <a:endParaRPr lang="ko-KR" altLang="en-US"/>
        </a:p>
      </dgm:t>
    </dgm:pt>
    <dgm:pt modelId="{F9CA99CA-9E6C-415D-B41D-2FB81B34DA35}">
      <dgm:prSet phldrT="[텍스트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500" b="1" dirty="0">
              <a:solidFill>
                <a:schemeClr val="tx1"/>
              </a:solidFill>
            </a:rPr>
            <a:t>글로벌 이전가격 </a:t>
          </a:r>
          <a:r>
            <a:rPr lang="ko-KR" altLang="en-US" sz="1500" b="1" dirty="0" err="1">
              <a:solidFill>
                <a:schemeClr val="tx1"/>
              </a:solidFill>
            </a:rPr>
            <a:t>플래닝</a:t>
          </a:r>
          <a:endParaRPr lang="ko-KR" altLang="en-US" sz="1500" b="1" dirty="0">
            <a:solidFill>
              <a:schemeClr val="tx1"/>
            </a:solidFill>
          </a:endParaRPr>
        </a:p>
      </dgm:t>
    </dgm:pt>
    <dgm:pt modelId="{D5458563-5269-4B14-AFEF-9954DF2D0E5E}" type="parTrans" cxnId="{7B037C28-0DAF-4248-834F-42F5499E44BE}">
      <dgm:prSet/>
      <dgm:spPr/>
      <dgm:t>
        <a:bodyPr/>
        <a:lstStyle/>
        <a:p>
          <a:pPr latinLnBrk="1"/>
          <a:endParaRPr lang="ko-KR" altLang="en-US"/>
        </a:p>
      </dgm:t>
    </dgm:pt>
    <dgm:pt modelId="{559A8BA6-D027-4722-B3F4-3301CD3D1EA1}" type="sibTrans" cxnId="{7B037C28-0DAF-4248-834F-42F5499E44BE}">
      <dgm:prSet/>
      <dgm:spPr/>
      <dgm:t>
        <a:bodyPr/>
        <a:lstStyle/>
        <a:p>
          <a:pPr latinLnBrk="1"/>
          <a:endParaRPr lang="ko-KR" altLang="en-US"/>
        </a:p>
      </dgm:t>
    </dgm:pt>
    <dgm:pt modelId="{CA22DD4D-0F8F-414F-9A6E-1A5900944183}">
      <dgm:prSet phldrT="[텍스트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500" b="1" dirty="0">
              <a:solidFill>
                <a:schemeClr val="tx1"/>
              </a:solidFill>
            </a:rPr>
            <a:t>국내 관계사 간 거래 </a:t>
          </a:r>
          <a:endParaRPr lang="en-US" altLang="ko-KR" sz="1500" b="1" dirty="0">
            <a:solidFill>
              <a:schemeClr val="tx1"/>
            </a:solidFill>
          </a:endParaRPr>
        </a:p>
        <a:p>
          <a:pPr latinLnBrk="1"/>
          <a:r>
            <a:rPr lang="ko-KR" altLang="en-US" sz="1500" b="1" dirty="0">
              <a:solidFill>
                <a:schemeClr val="tx1"/>
              </a:solidFill>
            </a:rPr>
            <a:t>시가 검토</a:t>
          </a:r>
        </a:p>
      </dgm:t>
    </dgm:pt>
    <dgm:pt modelId="{F4D76D54-4A87-40B4-961D-00AAC1421D3D}" type="parTrans" cxnId="{FE7EC9AB-3887-4BF3-A2B2-E8FCEE999C32}">
      <dgm:prSet/>
      <dgm:spPr/>
      <dgm:t>
        <a:bodyPr/>
        <a:lstStyle/>
        <a:p>
          <a:pPr latinLnBrk="1"/>
          <a:endParaRPr lang="ko-KR" altLang="en-US"/>
        </a:p>
      </dgm:t>
    </dgm:pt>
    <dgm:pt modelId="{C4F080E4-7CD4-463A-81CC-0BCCFB08BE08}" type="sibTrans" cxnId="{FE7EC9AB-3887-4BF3-A2B2-E8FCEE999C32}">
      <dgm:prSet/>
      <dgm:spPr/>
      <dgm:t>
        <a:bodyPr/>
        <a:lstStyle/>
        <a:p>
          <a:pPr latinLnBrk="1"/>
          <a:endParaRPr lang="ko-KR" altLang="en-US"/>
        </a:p>
      </dgm:t>
    </dgm:pt>
    <dgm:pt modelId="{0E900EDD-4D48-4A6B-8630-0218EA87B435}">
      <dgm:prSet phldrT="[텍스트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500" b="1" dirty="0">
              <a:solidFill>
                <a:schemeClr val="tx1"/>
              </a:solidFill>
            </a:rPr>
            <a:t>정상가격산출방법 </a:t>
          </a:r>
          <a:endParaRPr lang="en-US" altLang="ko-KR" sz="1500" b="1" dirty="0">
            <a:solidFill>
              <a:schemeClr val="tx1"/>
            </a:solidFill>
          </a:endParaRPr>
        </a:p>
        <a:p>
          <a:pPr latinLnBrk="1"/>
          <a:r>
            <a:rPr lang="ko-KR" altLang="en-US" sz="1500" b="1" dirty="0">
              <a:solidFill>
                <a:schemeClr val="tx1"/>
              </a:solidFill>
            </a:rPr>
            <a:t>사전승인</a:t>
          </a:r>
        </a:p>
      </dgm:t>
    </dgm:pt>
    <dgm:pt modelId="{928F9191-6AD1-4A45-8403-AB21BDF00A35}" type="parTrans" cxnId="{F9A0DCEC-F079-4B0D-8434-AF291920892A}">
      <dgm:prSet/>
      <dgm:spPr/>
      <dgm:t>
        <a:bodyPr/>
        <a:lstStyle/>
        <a:p>
          <a:pPr latinLnBrk="1"/>
          <a:endParaRPr lang="ko-KR" altLang="en-US"/>
        </a:p>
      </dgm:t>
    </dgm:pt>
    <dgm:pt modelId="{5CB24D6C-A34C-4A91-93C0-21C2DB5C9297}" type="sibTrans" cxnId="{F9A0DCEC-F079-4B0D-8434-AF291920892A}">
      <dgm:prSet/>
      <dgm:spPr/>
      <dgm:t>
        <a:bodyPr/>
        <a:lstStyle/>
        <a:p>
          <a:pPr latinLnBrk="1"/>
          <a:endParaRPr lang="ko-KR" altLang="en-US"/>
        </a:p>
      </dgm:t>
    </dgm:pt>
    <dgm:pt modelId="{E800CD94-0F33-4A93-B2D8-34B755F19278}">
      <dgm:prSet phldrT="[텍스트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500" b="1" dirty="0">
              <a:solidFill>
                <a:schemeClr val="tx1"/>
              </a:solidFill>
            </a:rPr>
            <a:t>이전가격조사 및 </a:t>
          </a:r>
          <a:endParaRPr lang="en-US" altLang="ko-KR" sz="1500" b="1" dirty="0">
            <a:solidFill>
              <a:schemeClr val="tx1"/>
            </a:solidFill>
          </a:endParaRPr>
        </a:p>
        <a:p>
          <a:pPr latinLnBrk="1"/>
          <a:r>
            <a:rPr lang="ko-KR" altLang="en-US" sz="1500" b="1" dirty="0">
              <a:solidFill>
                <a:schemeClr val="tx1"/>
              </a:solidFill>
            </a:rPr>
            <a:t>조세불복 지원</a:t>
          </a:r>
          <a:endParaRPr lang="en-US" altLang="ko-KR" sz="1500" b="1" dirty="0">
            <a:solidFill>
              <a:schemeClr val="tx1"/>
            </a:solidFill>
          </a:endParaRPr>
        </a:p>
      </dgm:t>
    </dgm:pt>
    <dgm:pt modelId="{CE7705B8-AF53-40F7-BEF3-73CD31157A94}" type="parTrans" cxnId="{E9E30DDF-E026-45CA-AA7E-9BD98BE27262}">
      <dgm:prSet/>
      <dgm:spPr/>
      <dgm:t>
        <a:bodyPr/>
        <a:lstStyle/>
        <a:p>
          <a:pPr latinLnBrk="1"/>
          <a:endParaRPr lang="ko-KR" altLang="en-US"/>
        </a:p>
      </dgm:t>
    </dgm:pt>
    <dgm:pt modelId="{AD4DD4D6-4BFF-4D0C-8F2D-0D31F088750F}" type="sibTrans" cxnId="{E9E30DDF-E026-45CA-AA7E-9BD98BE27262}">
      <dgm:prSet/>
      <dgm:spPr/>
      <dgm:t>
        <a:bodyPr/>
        <a:lstStyle/>
        <a:p>
          <a:pPr latinLnBrk="1"/>
          <a:endParaRPr lang="ko-KR" altLang="en-US"/>
        </a:p>
      </dgm:t>
    </dgm:pt>
    <dgm:pt modelId="{FF047C90-712C-4047-A194-9D377D46E3A4}" type="pres">
      <dgm:prSet presAssocID="{EA4509E1-A78B-4403-88C8-8391B2479BF1}" presName="diagram" presStyleCnt="0">
        <dgm:presLayoutVars>
          <dgm:dir/>
          <dgm:resizeHandles val="exact"/>
        </dgm:presLayoutVars>
      </dgm:prSet>
      <dgm:spPr/>
    </dgm:pt>
    <dgm:pt modelId="{78E9F023-A62E-4893-8D26-5B2A8EC801C6}" type="pres">
      <dgm:prSet presAssocID="{70FC24EC-1F11-44E8-9005-3A2352D80F47}" presName="node" presStyleLbl="node1" presStyleIdx="0" presStyleCnt="5">
        <dgm:presLayoutVars>
          <dgm:bulletEnabled val="1"/>
        </dgm:presLayoutVars>
      </dgm:prSet>
      <dgm:spPr/>
    </dgm:pt>
    <dgm:pt modelId="{3D62DDDA-0541-41D7-BB1B-F24F871754C9}" type="pres">
      <dgm:prSet presAssocID="{12BF7BCC-5940-4611-9FE6-F263E527B07C}" presName="sibTrans" presStyleCnt="0"/>
      <dgm:spPr/>
    </dgm:pt>
    <dgm:pt modelId="{A06AF384-8456-429D-A36F-6B0D89003786}" type="pres">
      <dgm:prSet presAssocID="{F9CA99CA-9E6C-415D-B41D-2FB81B34DA35}" presName="node" presStyleLbl="node1" presStyleIdx="1" presStyleCnt="5">
        <dgm:presLayoutVars>
          <dgm:bulletEnabled val="1"/>
        </dgm:presLayoutVars>
      </dgm:prSet>
      <dgm:spPr/>
    </dgm:pt>
    <dgm:pt modelId="{6ED6EBDC-5269-44FE-9F30-807B00A8B999}" type="pres">
      <dgm:prSet presAssocID="{559A8BA6-D027-4722-B3F4-3301CD3D1EA1}" presName="sibTrans" presStyleCnt="0"/>
      <dgm:spPr/>
    </dgm:pt>
    <dgm:pt modelId="{9A483731-8472-49EC-97FE-A9E7577DCF63}" type="pres">
      <dgm:prSet presAssocID="{CA22DD4D-0F8F-414F-9A6E-1A5900944183}" presName="node" presStyleLbl="node1" presStyleIdx="2" presStyleCnt="5">
        <dgm:presLayoutVars>
          <dgm:bulletEnabled val="1"/>
        </dgm:presLayoutVars>
      </dgm:prSet>
      <dgm:spPr/>
    </dgm:pt>
    <dgm:pt modelId="{E034EEA5-6616-4629-8C13-EB664CF377F5}" type="pres">
      <dgm:prSet presAssocID="{C4F080E4-7CD4-463A-81CC-0BCCFB08BE08}" presName="sibTrans" presStyleCnt="0"/>
      <dgm:spPr/>
    </dgm:pt>
    <dgm:pt modelId="{2EBF4207-6847-458C-8C79-70D5591D46EF}" type="pres">
      <dgm:prSet presAssocID="{0E900EDD-4D48-4A6B-8630-0218EA87B435}" presName="node" presStyleLbl="node1" presStyleIdx="3" presStyleCnt="5">
        <dgm:presLayoutVars>
          <dgm:bulletEnabled val="1"/>
        </dgm:presLayoutVars>
      </dgm:prSet>
      <dgm:spPr/>
    </dgm:pt>
    <dgm:pt modelId="{77D536E5-6617-40DB-B4A6-986C1C66D4F3}" type="pres">
      <dgm:prSet presAssocID="{5CB24D6C-A34C-4A91-93C0-21C2DB5C9297}" presName="sibTrans" presStyleCnt="0"/>
      <dgm:spPr/>
    </dgm:pt>
    <dgm:pt modelId="{286B85B3-6872-42B8-BEC9-ED6864458C51}" type="pres">
      <dgm:prSet presAssocID="{E800CD94-0F33-4A93-B2D8-34B755F19278}" presName="node" presStyleLbl="node1" presStyleIdx="4" presStyleCnt="5">
        <dgm:presLayoutVars>
          <dgm:bulletEnabled val="1"/>
        </dgm:presLayoutVars>
      </dgm:prSet>
      <dgm:spPr/>
    </dgm:pt>
  </dgm:ptLst>
  <dgm:cxnLst>
    <dgm:cxn modelId="{7B037C28-0DAF-4248-834F-42F5499E44BE}" srcId="{EA4509E1-A78B-4403-88C8-8391B2479BF1}" destId="{F9CA99CA-9E6C-415D-B41D-2FB81B34DA35}" srcOrd="1" destOrd="0" parTransId="{D5458563-5269-4B14-AFEF-9954DF2D0E5E}" sibTransId="{559A8BA6-D027-4722-B3F4-3301CD3D1EA1}"/>
    <dgm:cxn modelId="{7FC9726B-034B-41EB-AD9C-1033B19C9112}" type="presOf" srcId="{70FC24EC-1F11-44E8-9005-3A2352D80F47}" destId="{78E9F023-A62E-4893-8D26-5B2A8EC801C6}" srcOrd="0" destOrd="0" presId="urn:microsoft.com/office/officeart/2005/8/layout/default"/>
    <dgm:cxn modelId="{1E18D595-BD13-4504-BCF2-B63CEB9B24EA}" srcId="{EA4509E1-A78B-4403-88C8-8391B2479BF1}" destId="{70FC24EC-1F11-44E8-9005-3A2352D80F47}" srcOrd="0" destOrd="0" parTransId="{2213CF88-61F8-491E-A2B6-850951AB1B69}" sibTransId="{12BF7BCC-5940-4611-9FE6-F263E527B07C}"/>
    <dgm:cxn modelId="{D0D9B5A2-65DE-4BB5-94FF-90B58BE7A75F}" type="presOf" srcId="{0E900EDD-4D48-4A6B-8630-0218EA87B435}" destId="{2EBF4207-6847-458C-8C79-70D5591D46EF}" srcOrd="0" destOrd="0" presId="urn:microsoft.com/office/officeart/2005/8/layout/default"/>
    <dgm:cxn modelId="{FE7EC9AB-3887-4BF3-A2B2-E8FCEE999C32}" srcId="{EA4509E1-A78B-4403-88C8-8391B2479BF1}" destId="{CA22DD4D-0F8F-414F-9A6E-1A5900944183}" srcOrd="2" destOrd="0" parTransId="{F4D76D54-4A87-40B4-961D-00AAC1421D3D}" sibTransId="{C4F080E4-7CD4-463A-81CC-0BCCFB08BE08}"/>
    <dgm:cxn modelId="{DCC183C6-7AFC-46B9-AB83-6EE662F5B424}" type="presOf" srcId="{CA22DD4D-0F8F-414F-9A6E-1A5900944183}" destId="{9A483731-8472-49EC-97FE-A9E7577DCF63}" srcOrd="0" destOrd="0" presId="urn:microsoft.com/office/officeart/2005/8/layout/default"/>
    <dgm:cxn modelId="{0845EDD2-BA49-4656-B265-6092C1658A3E}" type="presOf" srcId="{E800CD94-0F33-4A93-B2D8-34B755F19278}" destId="{286B85B3-6872-42B8-BEC9-ED6864458C51}" srcOrd="0" destOrd="0" presId="urn:microsoft.com/office/officeart/2005/8/layout/default"/>
    <dgm:cxn modelId="{463EB7D4-29BE-440C-A97D-4DDDEF9D974F}" type="presOf" srcId="{EA4509E1-A78B-4403-88C8-8391B2479BF1}" destId="{FF047C90-712C-4047-A194-9D377D46E3A4}" srcOrd="0" destOrd="0" presId="urn:microsoft.com/office/officeart/2005/8/layout/default"/>
    <dgm:cxn modelId="{E9E30DDF-E026-45CA-AA7E-9BD98BE27262}" srcId="{EA4509E1-A78B-4403-88C8-8391B2479BF1}" destId="{E800CD94-0F33-4A93-B2D8-34B755F19278}" srcOrd="4" destOrd="0" parTransId="{CE7705B8-AF53-40F7-BEF3-73CD31157A94}" sibTransId="{AD4DD4D6-4BFF-4D0C-8F2D-0D31F088750F}"/>
    <dgm:cxn modelId="{F9A0DCEC-F079-4B0D-8434-AF291920892A}" srcId="{EA4509E1-A78B-4403-88C8-8391B2479BF1}" destId="{0E900EDD-4D48-4A6B-8630-0218EA87B435}" srcOrd="3" destOrd="0" parTransId="{928F9191-6AD1-4A45-8403-AB21BDF00A35}" sibTransId="{5CB24D6C-A34C-4A91-93C0-21C2DB5C9297}"/>
    <dgm:cxn modelId="{A51143F4-B6DE-415E-9700-76FA8D612E4D}" type="presOf" srcId="{F9CA99CA-9E6C-415D-B41D-2FB81B34DA35}" destId="{A06AF384-8456-429D-A36F-6B0D89003786}" srcOrd="0" destOrd="0" presId="urn:microsoft.com/office/officeart/2005/8/layout/default"/>
    <dgm:cxn modelId="{932AFFE3-1EED-4A40-8685-C3517A8BED20}" type="presParOf" srcId="{FF047C90-712C-4047-A194-9D377D46E3A4}" destId="{78E9F023-A62E-4893-8D26-5B2A8EC801C6}" srcOrd="0" destOrd="0" presId="urn:microsoft.com/office/officeart/2005/8/layout/default"/>
    <dgm:cxn modelId="{7602A3AA-B2A6-4268-B816-B651F4D8A42C}" type="presParOf" srcId="{FF047C90-712C-4047-A194-9D377D46E3A4}" destId="{3D62DDDA-0541-41D7-BB1B-F24F871754C9}" srcOrd="1" destOrd="0" presId="urn:microsoft.com/office/officeart/2005/8/layout/default"/>
    <dgm:cxn modelId="{46DE2809-1503-490C-B0A3-7A6304DE1C54}" type="presParOf" srcId="{FF047C90-712C-4047-A194-9D377D46E3A4}" destId="{A06AF384-8456-429D-A36F-6B0D89003786}" srcOrd="2" destOrd="0" presId="urn:microsoft.com/office/officeart/2005/8/layout/default"/>
    <dgm:cxn modelId="{9FC4444C-719D-477A-9FF1-35CCE77E40FF}" type="presParOf" srcId="{FF047C90-712C-4047-A194-9D377D46E3A4}" destId="{6ED6EBDC-5269-44FE-9F30-807B00A8B999}" srcOrd="3" destOrd="0" presId="urn:microsoft.com/office/officeart/2005/8/layout/default"/>
    <dgm:cxn modelId="{6BDC0455-88D2-49D6-983E-DC9ED86F46A6}" type="presParOf" srcId="{FF047C90-712C-4047-A194-9D377D46E3A4}" destId="{9A483731-8472-49EC-97FE-A9E7577DCF63}" srcOrd="4" destOrd="0" presId="urn:microsoft.com/office/officeart/2005/8/layout/default"/>
    <dgm:cxn modelId="{71CA4CE2-1B4E-414E-BD28-B1B7E172BB98}" type="presParOf" srcId="{FF047C90-712C-4047-A194-9D377D46E3A4}" destId="{E034EEA5-6616-4629-8C13-EB664CF377F5}" srcOrd="5" destOrd="0" presId="urn:microsoft.com/office/officeart/2005/8/layout/default"/>
    <dgm:cxn modelId="{2A32833A-95B4-4F29-B768-9EC2D3CB9817}" type="presParOf" srcId="{FF047C90-712C-4047-A194-9D377D46E3A4}" destId="{2EBF4207-6847-458C-8C79-70D5591D46EF}" srcOrd="6" destOrd="0" presId="urn:microsoft.com/office/officeart/2005/8/layout/default"/>
    <dgm:cxn modelId="{A335355E-0CF9-4FBC-A003-F00E790C1826}" type="presParOf" srcId="{FF047C90-712C-4047-A194-9D377D46E3A4}" destId="{77D536E5-6617-40DB-B4A6-986C1C66D4F3}" srcOrd="7" destOrd="0" presId="urn:microsoft.com/office/officeart/2005/8/layout/default"/>
    <dgm:cxn modelId="{276AFB5E-6914-4DC3-BF35-9F7B888E01E3}" type="presParOf" srcId="{FF047C90-712C-4047-A194-9D377D46E3A4}" destId="{286B85B3-6872-42B8-BEC9-ED6864458C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9F023-A62E-4893-8D26-5B2A8EC801C6}">
      <dsp:nvSpPr>
        <dsp:cNvPr id="0" name=""/>
        <dsp:cNvSpPr/>
      </dsp:nvSpPr>
      <dsp:spPr>
        <a:xfrm>
          <a:off x="0" y="81531"/>
          <a:ext cx="2250250" cy="135015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solidFill>
                <a:schemeClr val="tx1"/>
              </a:solidFill>
            </a:rPr>
            <a:t>이전가격 보고서 작성</a:t>
          </a:r>
        </a:p>
      </dsp:txBody>
      <dsp:txXfrm>
        <a:off x="0" y="81531"/>
        <a:ext cx="2250250" cy="1350150"/>
      </dsp:txXfrm>
    </dsp:sp>
    <dsp:sp modelId="{A06AF384-8456-429D-A36F-6B0D89003786}">
      <dsp:nvSpPr>
        <dsp:cNvPr id="0" name=""/>
        <dsp:cNvSpPr/>
      </dsp:nvSpPr>
      <dsp:spPr>
        <a:xfrm>
          <a:off x="2475274" y="81531"/>
          <a:ext cx="2250250" cy="135015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solidFill>
                <a:schemeClr val="tx1"/>
              </a:solidFill>
            </a:rPr>
            <a:t>글로벌 이전가격 </a:t>
          </a:r>
          <a:r>
            <a:rPr lang="ko-KR" altLang="en-US" sz="1500" b="1" kern="1200" dirty="0" err="1">
              <a:solidFill>
                <a:schemeClr val="tx1"/>
              </a:solidFill>
            </a:rPr>
            <a:t>플래닝</a:t>
          </a:r>
          <a:endParaRPr lang="ko-KR" altLang="en-US" sz="1500" b="1" kern="1200" dirty="0">
            <a:solidFill>
              <a:schemeClr val="tx1"/>
            </a:solidFill>
          </a:endParaRPr>
        </a:p>
      </dsp:txBody>
      <dsp:txXfrm>
        <a:off x="2475274" y="81531"/>
        <a:ext cx="2250250" cy="1350150"/>
      </dsp:txXfrm>
    </dsp:sp>
    <dsp:sp modelId="{9A483731-8472-49EC-97FE-A9E7577DCF63}">
      <dsp:nvSpPr>
        <dsp:cNvPr id="0" name=""/>
        <dsp:cNvSpPr/>
      </dsp:nvSpPr>
      <dsp:spPr>
        <a:xfrm>
          <a:off x="4950550" y="81531"/>
          <a:ext cx="2250250" cy="135015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solidFill>
                <a:schemeClr val="tx1"/>
              </a:solidFill>
            </a:rPr>
            <a:t>국내 관계사 간 거래 </a:t>
          </a:r>
          <a:endParaRPr lang="en-US" altLang="ko-KR" sz="1500" b="1" kern="1200" dirty="0">
            <a:solidFill>
              <a:schemeClr val="tx1"/>
            </a:solidFill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solidFill>
                <a:schemeClr val="tx1"/>
              </a:solidFill>
            </a:rPr>
            <a:t>시가 검토</a:t>
          </a:r>
        </a:p>
      </dsp:txBody>
      <dsp:txXfrm>
        <a:off x="4950550" y="81531"/>
        <a:ext cx="2250250" cy="1350150"/>
      </dsp:txXfrm>
    </dsp:sp>
    <dsp:sp modelId="{2EBF4207-6847-458C-8C79-70D5591D46EF}">
      <dsp:nvSpPr>
        <dsp:cNvPr id="0" name=""/>
        <dsp:cNvSpPr/>
      </dsp:nvSpPr>
      <dsp:spPr>
        <a:xfrm>
          <a:off x="1237637" y="1656706"/>
          <a:ext cx="2250250" cy="135015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solidFill>
                <a:schemeClr val="tx1"/>
              </a:solidFill>
            </a:rPr>
            <a:t>정상가격산출방법 </a:t>
          </a:r>
          <a:endParaRPr lang="en-US" altLang="ko-KR" sz="1500" b="1" kern="1200" dirty="0">
            <a:solidFill>
              <a:schemeClr val="tx1"/>
            </a:solidFill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solidFill>
                <a:schemeClr val="tx1"/>
              </a:solidFill>
            </a:rPr>
            <a:t>사전승인</a:t>
          </a:r>
        </a:p>
      </dsp:txBody>
      <dsp:txXfrm>
        <a:off x="1237637" y="1656706"/>
        <a:ext cx="2250250" cy="1350150"/>
      </dsp:txXfrm>
    </dsp:sp>
    <dsp:sp modelId="{286B85B3-6872-42B8-BEC9-ED6864458C51}">
      <dsp:nvSpPr>
        <dsp:cNvPr id="0" name=""/>
        <dsp:cNvSpPr/>
      </dsp:nvSpPr>
      <dsp:spPr>
        <a:xfrm>
          <a:off x="3712912" y="1656706"/>
          <a:ext cx="2250250" cy="135015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solidFill>
                <a:schemeClr val="tx1"/>
              </a:solidFill>
            </a:rPr>
            <a:t>이전가격조사 및 </a:t>
          </a:r>
          <a:endParaRPr lang="en-US" altLang="ko-KR" sz="1500" b="1" kern="1200" dirty="0">
            <a:solidFill>
              <a:schemeClr val="tx1"/>
            </a:solidFill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b="1" kern="1200" dirty="0">
              <a:solidFill>
                <a:schemeClr val="tx1"/>
              </a:solidFill>
            </a:rPr>
            <a:t>조세불복 지원</a:t>
          </a:r>
          <a:endParaRPr lang="en-US" altLang="ko-KR" sz="1500" b="1" kern="1200" dirty="0">
            <a:solidFill>
              <a:schemeClr val="tx1"/>
            </a:solidFill>
          </a:endParaRPr>
        </a:p>
      </dsp:txBody>
      <dsp:txXfrm>
        <a:off x="3712912" y="1656706"/>
        <a:ext cx="2250250" cy="135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4A0CBB8-1A0B-4D49-8B06-6D30DA0CF01D}" type="datetimeFigureOut">
              <a:rPr lang="ko-KR" altLang="en-US" smtClean="0"/>
              <a:pPr/>
              <a:t>2023-08-17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33B16D0-C55F-439D-B96F-72968E1F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59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1"/>
          <p:cNvSpPr>
            <a:spLocks noChangeArrowheads="1"/>
          </p:cNvSpPr>
          <p:nvPr userDrawn="1"/>
        </p:nvSpPr>
        <p:spPr bwMode="auto">
          <a:xfrm>
            <a:off x="5767206" y="6430580"/>
            <a:ext cx="3938323" cy="2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316" tIns="49659" rIns="99316" bIns="49659">
            <a:spAutoFit/>
          </a:bodyPr>
          <a:lstStyle/>
          <a:p>
            <a:pPr algn="r" defTabSz="993775">
              <a:buSzPct val="90000"/>
            </a:pPr>
            <a:r>
              <a:rPr lang="en-US" altLang="ko-KR" sz="900" b="1" i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Copyright © 2020 JUNGIN Accounting Corp. All rights reserved.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0"/>
          </p:nvPr>
        </p:nvSpPr>
        <p:spPr>
          <a:xfrm>
            <a:off x="488505" y="1988843"/>
            <a:ext cx="9001000" cy="432643"/>
          </a:xfrm>
        </p:spPr>
        <p:txBody>
          <a:bodyPr>
            <a:normAutofit/>
          </a:bodyPr>
          <a:lstStyle>
            <a:lvl1pPr>
              <a:buNone/>
              <a:defRPr sz="2000" b="1" i="1">
                <a:solidFill>
                  <a:schemeClr val="accent1"/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26" name="텍스트 개체 틀 24"/>
          <p:cNvSpPr>
            <a:spLocks noGrp="1"/>
          </p:cNvSpPr>
          <p:nvPr>
            <p:ph type="body" sz="quarter" idx="11"/>
          </p:nvPr>
        </p:nvSpPr>
        <p:spPr>
          <a:xfrm>
            <a:off x="488505" y="2492897"/>
            <a:ext cx="9001000" cy="576064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chemeClr val="tx1"/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27" name="텍스트 개체 틀 24"/>
          <p:cNvSpPr>
            <a:spLocks noGrp="1"/>
          </p:cNvSpPr>
          <p:nvPr>
            <p:ph type="body" sz="quarter" idx="12"/>
          </p:nvPr>
        </p:nvSpPr>
        <p:spPr>
          <a:xfrm>
            <a:off x="488505" y="3212389"/>
            <a:ext cx="9001000" cy="432643"/>
          </a:xfrm>
        </p:spPr>
        <p:txBody>
          <a:bodyPr>
            <a:normAutofit/>
          </a:bodyPr>
          <a:lstStyle>
            <a:lvl1pPr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272-8756-4F67-B778-03631A4E4EBC}" type="datetimeFigureOut">
              <a:rPr lang="ko-KR" altLang="en-US" smtClean="0"/>
              <a:pPr/>
              <a:t>2023-08-17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A6AC-613E-49CB-AFC9-24496F7478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272-8756-4F67-B778-03631A4E4EBC}" type="datetimeFigureOut">
              <a:rPr lang="ko-KR" altLang="en-US" smtClean="0"/>
              <a:pPr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A6AC-613E-49CB-AFC9-24496F7478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272-8756-4F67-B778-03631A4E4EBC}" type="datetimeFigureOut">
              <a:rPr lang="ko-KR" altLang="en-US" smtClean="0"/>
              <a:pPr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A6AC-613E-49CB-AFC9-24496F7478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792760" y="1700808"/>
            <a:ext cx="6264696" cy="4392488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 userDrawn="1"/>
        </p:nvSpPr>
        <p:spPr>
          <a:xfrm>
            <a:off x="560513" y="908720"/>
            <a:ext cx="1944216" cy="5040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720752" y="90872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Table of Contents</a:t>
            </a:r>
            <a:endParaRPr lang="ko-KR" altLang="en-US" sz="2800" b="1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60513" y="1556792"/>
            <a:ext cx="86409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560513" y="1700808"/>
            <a:ext cx="1944216" cy="43924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792760" y="1700808"/>
            <a:ext cx="6264696" cy="4392488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720752" y="90872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Table of Contents</a:t>
            </a:r>
            <a:endParaRPr lang="ko-KR" altLang="en-US" sz="2800" b="1" dirty="0"/>
          </a:p>
        </p:txBody>
      </p:sp>
      <p:sp>
        <p:nvSpPr>
          <p:cNvPr id="11" name="직사각형 10"/>
          <p:cNvSpPr/>
          <p:nvPr userDrawn="1"/>
        </p:nvSpPr>
        <p:spPr>
          <a:xfrm>
            <a:off x="560513" y="2132856"/>
            <a:ext cx="1944215" cy="39604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3" y="764704"/>
            <a:ext cx="1944216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344488" y="2852936"/>
            <a:ext cx="9217024" cy="432048"/>
          </a:xfrm>
        </p:spPr>
        <p:txBody>
          <a:bodyPr anchor="ctr">
            <a:noAutofit/>
          </a:bodyPr>
          <a:lstStyle>
            <a:lvl1pPr algn="ctr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endParaRPr lang="ko-KR" alt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89" y="130622"/>
            <a:ext cx="4608512" cy="562074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544840" y="6501971"/>
            <a:ext cx="3136900" cy="365125"/>
          </a:xfrm>
        </p:spPr>
        <p:txBody>
          <a:bodyPr/>
          <a:lstStyle>
            <a:lvl1pPr algn="ctr">
              <a:defRPr b="1"/>
            </a:lvl1pPr>
          </a:lstStyle>
          <a:p>
            <a:fld id="{796E0DC7-D80F-4D1C-B20A-85E8F18FCD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2480" y="692696"/>
            <a:ext cx="93610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4953001" y="116632"/>
            <a:ext cx="4608512" cy="576064"/>
          </a:xfrm>
        </p:spPr>
        <p:txBody>
          <a:bodyPr anchor="ctr">
            <a:noAutofit/>
          </a:bodyPr>
          <a:lstStyle>
            <a:lvl1pPr algn="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344488" y="764704"/>
            <a:ext cx="9217024" cy="360040"/>
          </a:xfrm>
        </p:spPr>
        <p:txBody>
          <a:bodyPr anchor="t">
            <a:noAutofit/>
          </a:bodyPr>
          <a:lstStyle>
            <a:lvl1pPr algn="just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28758" y="6477844"/>
            <a:ext cx="940476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6504896"/>
            <a:ext cx="1152128" cy="29138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89" y="130622"/>
            <a:ext cx="4608512" cy="562074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6769100" y="6520259"/>
            <a:ext cx="3136900" cy="365125"/>
          </a:xfrm>
        </p:spPr>
        <p:txBody>
          <a:bodyPr/>
          <a:lstStyle>
            <a:lvl1pPr algn="r">
              <a:defRPr b="1"/>
            </a:lvl1pPr>
          </a:lstStyle>
          <a:p>
            <a:fld id="{796E0DC7-D80F-4D1C-B20A-85E8F18FCD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2480" y="692696"/>
            <a:ext cx="93610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4953001" y="116632"/>
            <a:ext cx="4608512" cy="576064"/>
          </a:xfrm>
        </p:spPr>
        <p:txBody>
          <a:bodyPr anchor="ctr">
            <a:noAutofit/>
          </a:bodyPr>
          <a:lstStyle>
            <a:lvl1pPr algn="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8" name="텍스트 개체 틀 10"/>
          <p:cNvSpPr>
            <a:spLocks noGrp="1"/>
          </p:cNvSpPr>
          <p:nvPr>
            <p:ph type="body" sz="quarter" idx="14"/>
          </p:nvPr>
        </p:nvSpPr>
        <p:spPr>
          <a:xfrm>
            <a:off x="344488" y="980728"/>
            <a:ext cx="2448272" cy="5328592"/>
          </a:xfrm>
        </p:spPr>
        <p:txBody>
          <a:bodyPr anchor="t">
            <a:noAutofit/>
          </a:bodyPr>
          <a:lstStyle>
            <a:lvl1pPr algn="just"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텍스트 개체 틀 10"/>
          <p:cNvSpPr>
            <a:spLocks noGrp="1"/>
          </p:cNvSpPr>
          <p:nvPr>
            <p:ph type="body" sz="quarter" idx="15"/>
          </p:nvPr>
        </p:nvSpPr>
        <p:spPr>
          <a:xfrm>
            <a:off x="3080792" y="3789040"/>
            <a:ext cx="3096344" cy="2520280"/>
          </a:xfrm>
        </p:spPr>
        <p:txBody>
          <a:bodyPr anchor="t">
            <a:noAutofit/>
          </a:bodyPr>
          <a:lstStyle>
            <a:lvl1pPr algn="just"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10"/>
          <p:cNvSpPr>
            <a:spLocks noGrp="1"/>
          </p:cNvSpPr>
          <p:nvPr>
            <p:ph type="body" sz="quarter" idx="16"/>
          </p:nvPr>
        </p:nvSpPr>
        <p:spPr>
          <a:xfrm>
            <a:off x="6465168" y="3789040"/>
            <a:ext cx="3096344" cy="2520280"/>
          </a:xfrm>
        </p:spPr>
        <p:txBody>
          <a:bodyPr anchor="t">
            <a:noAutofit/>
          </a:bodyPr>
          <a:lstStyle>
            <a:lvl1pPr algn="just"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pPr lvl="0"/>
            <a:endParaRPr lang="ko-KR" alt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272-8756-4F67-B778-03631A4E4EBC}" type="datetimeFigureOut">
              <a:rPr lang="ko-KR" altLang="en-US" smtClean="0"/>
              <a:pPr/>
              <a:t>2023-08-17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A6AC-613E-49CB-AFC9-24496F7478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4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0272-8756-4F67-B778-03631A4E4EBC}" type="datetimeFigureOut">
              <a:rPr lang="ko-KR" altLang="en-US" smtClean="0"/>
              <a:pPr/>
              <a:t>2023-08-17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A6AC-613E-49CB-AFC9-24496F7478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0272-8756-4F67-B778-03631A4E4EBC}" type="datetimeFigureOut">
              <a:rPr lang="ko-KR" altLang="en-US" smtClean="0"/>
              <a:pPr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A6AC-613E-49CB-AFC9-24496F7478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62" r:id="rId4"/>
    <p:sldLayoutId id="2147483661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구름 위의 항공기 날개">
            <a:extLst>
              <a:ext uri="{FF2B5EF4-FFF2-40B4-BE49-F238E27FC236}">
                <a16:creationId xmlns:a16="http://schemas.microsoft.com/office/drawing/2014/main" id="{06C29D6A-1F81-1802-1B9F-A9A0ED9B67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" y="157272"/>
            <a:ext cx="9615814" cy="507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그룹 22"/>
          <p:cNvGrpSpPr/>
          <p:nvPr/>
        </p:nvGrpSpPr>
        <p:grpSpPr>
          <a:xfrm>
            <a:off x="4163087" y="3198858"/>
            <a:ext cx="1548457" cy="1473884"/>
            <a:chOff x="1132269" y="973112"/>
            <a:chExt cx="612000" cy="612000"/>
          </a:xfrm>
        </p:grpSpPr>
        <p:sp>
          <p:nvSpPr>
            <p:cNvPr id="24" name="타원 23"/>
            <p:cNvSpPr/>
            <p:nvPr/>
          </p:nvSpPr>
          <p:spPr>
            <a:xfrm>
              <a:off x="1132269" y="973112"/>
              <a:ext cx="612000" cy="612000"/>
            </a:xfrm>
            <a:prstGeom prst="ellipse">
              <a:avLst/>
            </a:prstGeom>
            <a:solidFill>
              <a:schemeClr val="bg1"/>
            </a:solidFill>
            <a:ln w="603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2060"/>
                </a:solidFill>
              </a:endParaRPr>
            </a:p>
          </p:txBody>
        </p:sp>
        <p:sp>
          <p:nvSpPr>
            <p:cNvPr id="25" name="평행 사변형 24"/>
            <p:cNvSpPr/>
            <p:nvPr/>
          </p:nvSpPr>
          <p:spPr>
            <a:xfrm>
              <a:off x="1356108" y="1141389"/>
              <a:ext cx="142876" cy="285752"/>
            </a:xfrm>
            <a:prstGeom prst="parallelogram">
              <a:avLst>
                <a:gd name="adj" fmla="val 3414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6" name="평행 사변형 25"/>
            <p:cNvSpPr/>
            <p:nvPr/>
          </p:nvSpPr>
          <p:spPr>
            <a:xfrm>
              <a:off x="1268795" y="1287607"/>
              <a:ext cx="71438" cy="131596"/>
            </a:xfrm>
            <a:prstGeom prst="parallelogram">
              <a:avLst>
                <a:gd name="adj" fmla="val 2529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7" name="평행 사변형 26"/>
            <p:cNvSpPr/>
            <p:nvPr/>
          </p:nvSpPr>
          <p:spPr>
            <a:xfrm>
              <a:off x="1475171" y="1142976"/>
              <a:ext cx="142876" cy="285752"/>
            </a:xfrm>
            <a:prstGeom prst="parallelogram">
              <a:avLst>
                <a:gd name="adj" fmla="val 3414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5685" y="1415016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3E5FA8"/>
                </a:solidFill>
              </a:rPr>
              <a:t>정인회계법인</a:t>
            </a:r>
            <a:endParaRPr lang="ko-KR" altLang="en-US" sz="4400" b="1" dirty="0">
              <a:solidFill>
                <a:srgbClr val="3E5FA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26153-6263-426C-B9C9-90B51D1717C2}"/>
              </a:ext>
            </a:extLst>
          </p:cNvPr>
          <p:cNvSpPr txBox="1"/>
          <p:nvPr/>
        </p:nvSpPr>
        <p:spPr>
          <a:xfrm>
            <a:off x="141403" y="5173832"/>
            <a:ext cx="990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E5FA8"/>
                </a:solidFill>
              </a:rPr>
              <a:t>JUNGIN Accounting Corp. </a:t>
            </a:r>
            <a:endParaRPr lang="ko-KR" altLang="en-US" sz="3600" b="1" dirty="0">
              <a:solidFill>
                <a:srgbClr val="3E5FA8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0F70D9-BA8B-48D0-A46C-041698EF9CBA}"/>
              </a:ext>
            </a:extLst>
          </p:cNvPr>
          <p:cNvSpPr/>
          <p:nvPr/>
        </p:nvSpPr>
        <p:spPr>
          <a:xfrm>
            <a:off x="148784" y="148000"/>
            <a:ext cx="9577064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2744872-2265-C3A9-BE69-5F5B6F06E681}"/>
              </a:ext>
            </a:extLst>
          </p:cNvPr>
          <p:cNvSpPr/>
          <p:nvPr/>
        </p:nvSpPr>
        <p:spPr>
          <a:xfrm>
            <a:off x="111164" y="1772816"/>
            <a:ext cx="2222750" cy="456801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85A26CF-C8FB-F592-D825-219604026B38}"/>
              </a:ext>
            </a:extLst>
          </p:cNvPr>
          <p:cNvSpPr/>
          <p:nvPr/>
        </p:nvSpPr>
        <p:spPr>
          <a:xfrm>
            <a:off x="7570278" y="1744004"/>
            <a:ext cx="2222750" cy="4595233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B53B8B7-A0C3-9E2B-664E-9F00CB2657AF}"/>
              </a:ext>
            </a:extLst>
          </p:cNvPr>
          <p:cNvSpPr/>
          <p:nvPr/>
        </p:nvSpPr>
        <p:spPr>
          <a:xfrm>
            <a:off x="5089124" y="1749386"/>
            <a:ext cx="2222750" cy="4595233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F29B1BC-6E1B-6C4E-9F04-CF29C385615C}"/>
              </a:ext>
            </a:extLst>
          </p:cNvPr>
          <p:cNvSpPr/>
          <p:nvPr/>
        </p:nvSpPr>
        <p:spPr>
          <a:xfrm>
            <a:off x="2599948" y="1749386"/>
            <a:ext cx="2222750" cy="4591443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9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7136" y="260648"/>
            <a:ext cx="344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전문 서비스 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[ </a:t>
            </a:r>
            <a:r>
              <a:rPr lang="ko-KR" altLang="en-US" b="1" dirty="0">
                <a:solidFill>
                  <a:srgbClr val="002060"/>
                </a:solidFill>
                <a:latin typeface="+mn-ea"/>
              </a:rPr>
              <a:t>경영자문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]</a:t>
            </a:r>
            <a:endParaRPr lang="ko-KR" altLang="en-US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3B1832-0BB8-92D9-F75E-947E47D588D0}"/>
              </a:ext>
            </a:extLst>
          </p:cNvPr>
          <p:cNvSpPr/>
          <p:nvPr/>
        </p:nvSpPr>
        <p:spPr>
          <a:xfrm>
            <a:off x="4084724" y="868005"/>
            <a:ext cx="1736552" cy="568766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경영 자문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9EA7EDB-C4B6-E77C-D5B3-FBF506332E09}"/>
              </a:ext>
            </a:extLst>
          </p:cNvPr>
          <p:cNvSpPr/>
          <p:nvPr/>
        </p:nvSpPr>
        <p:spPr>
          <a:xfrm>
            <a:off x="2633774" y="1912736"/>
            <a:ext cx="2155491" cy="258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재무제표 작성 지원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재무제표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주석 포함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공시를 위한 문서화 작업 수행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범위 검토 및 연결 재무제표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주석 포함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작성 및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펀드 및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SPC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재무제표 작성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2E1CB80-26B0-8E5C-5985-187DCC397465}"/>
              </a:ext>
            </a:extLst>
          </p:cNvPr>
          <p:cNvSpPr/>
          <p:nvPr/>
        </p:nvSpPr>
        <p:spPr>
          <a:xfrm>
            <a:off x="178423" y="1912736"/>
            <a:ext cx="2088232" cy="1856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IFRS 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회계자문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IFRS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회계정책의 수립 및   문서화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IFRS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개정에 따른 도입   방법론 수립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B843C5A-AB6B-BB68-864F-0E2BECC88D76}"/>
              </a:ext>
            </a:extLst>
          </p:cNvPr>
          <p:cNvSpPr/>
          <p:nvPr/>
        </p:nvSpPr>
        <p:spPr>
          <a:xfrm>
            <a:off x="175396" y="3909446"/>
            <a:ext cx="2154872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경영관리</a:t>
            </a:r>
            <a:endParaRPr lang="en-US" altLang="ko-KR" sz="1050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경영계획 수립 및 성과평가 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손익변동성 관리 및 대응 방안 수립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관리회계시스템 구축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2AB5CE1-A0B3-C563-93DC-01DD6588D3E7}"/>
              </a:ext>
            </a:extLst>
          </p:cNvPr>
          <p:cNvSpPr/>
          <p:nvPr/>
        </p:nvSpPr>
        <p:spPr>
          <a:xfrm>
            <a:off x="5156383" y="1912736"/>
            <a:ext cx="2088232" cy="298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내부회계관리제도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내부회계관리제도 구축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회계감사 대비 목적의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내부회계괸리제도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고도화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내부회계관리제도 시스템  구축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내부회계관리제도 설계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운영평가 지원 및 감사인 대응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4696482-F09F-B275-B961-54743854AE09}"/>
              </a:ext>
            </a:extLst>
          </p:cNvPr>
          <p:cNvSpPr/>
          <p:nvPr/>
        </p:nvSpPr>
        <p:spPr>
          <a:xfrm>
            <a:off x="7637537" y="1912736"/>
            <a:ext cx="2088232" cy="3639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재무회계시스템 구축 지원</a:t>
            </a: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재무회계시스템 구축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CoA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정립 및 연결  시스템 구축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재무적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비재무적 공시 자료 자동 산출 시스템 구축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결산 및 연결결산 프로세스 설계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재무회계시스템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update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고도화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IFRS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개정 반영을 위한   전산화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712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10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4888" y="22366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Special</a:t>
            </a:r>
            <a:r>
              <a:rPr lang="ko-KR" altLang="en-US" b="1" dirty="0">
                <a:solidFill>
                  <a:srgbClr val="002060"/>
                </a:solidFill>
                <a:latin typeface="+mn-ea"/>
              </a:rPr>
              <a:t> 서비스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[ </a:t>
            </a:r>
            <a:r>
              <a:rPr lang="ko-KR" altLang="en-US" b="1" dirty="0">
                <a:solidFill>
                  <a:srgbClr val="002060"/>
                </a:solidFill>
                <a:latin typeface="+mn-ea"/>
              </a:rPr>
              <a:t>내부이전가격 자문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]</a:t>
            </a:r>
            <a:endParaRPr lang="ko-KR" altLang="en-US" b="1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A041CBC-81DF-B71E-57AA-C00BD118AE29}"/>
              </a:ext>
            </a:extLst>
          </p:cNvPr>
          <p:cNvGrpSpPr/>
          <p:nvPr/>
        </p:nvGrpSpPr>
        <p:grpSpPr>
          <a:xfrm>
            <a:off x="484502" y="1171592"/>
            <a:ext cx="8936995" cy="4514816"/>
            <a:chOff x="588005" y="1365183"/>
            <a:chExt cx="8936995" cy="4514816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9E62B41-7CE3-D210-1995-31BC1784F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276" y="1816726"/>
              <a:ext cx="6274724" cy="100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28600" indent="-228600" eaLnBrk="1" latinLnBrk="0" hangingPunct="1"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arenR"/>
              </a:pP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정인회계법인 이전가격팀은 정인회계법인 합류 전 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KPMG </a:t>
              </a:r>
              <a:r>
                <a:rPr lang="ko-KR" altLang="en-US" sz="1200" b="0" dirty="0" err="1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삼정회계법인의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이전가격본부 소속 구성원으로서 다년간 관련 분야에서의 경험을 쌓았으며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, 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구성원들의 전문지식과 다양한 프로젝트 수행경험을 토대로 최상의 서비스를 제공하고 있습니다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.</a:t>
              </a:r>
              <a:endParaRPr lang="ko-KR" altLang="en-US" sz="1200" b="0" dirty="0">
                <a:solidFill>
                  <a:srgbClr val="4066AA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  <a:p>
              <a:pPr marL="228600" indent="-228600" eaLnBrk="1" latinLnBrk="0" hangingPunct="1"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arenR"/>
              </a:pPr>
              <a:r>
                <a:rPr lang="ko-KR" altLang="en-US" sz="1200" b="0" dirty="0" err="1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완성차업계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1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위 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H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사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, 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전자업계 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1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위 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S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사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, 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의류업계 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2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위 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S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사 뿐만 아니라 여러 굴지의 업체에  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BEPS </a:t>
              </a:r>
              <a:r>
                <a:rPr lang="ko-KR" altLang="en-US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세제 도입에 따라 회사에 맞는 최적의 솔루션 제공한 경험을 보유하고 있습니다</a:t>
              </a:r>
              <a:r>
                <a:rPr lang="en-US" altLang="ko-KR" sz="1200" b="0" dirty="0">
                  <a:solidFill>
                    <a:srgbClr val="4066AA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.</a:t>
              </a:r>
              <a:endParaRPr lang="ko-KR" altLang="en-US" sz="1200" b="0" dirty="0">
                <a:solidFill>
                  <a:srgbClr val="4066AA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76F0CE49-7179-552D-181F-8C505612C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458" y="1365183"/>
              <a:ext cx="4962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lang="ko-KR" altLang="en-US" sz="2400" i="1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이전가격분야의 전문화된 서비스 제공</a:t>
              </a:r>
              <a:endParaRPr lang="en-US" altLang="en-US" sz="2400" i="1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7" name="Rectangle 91">
              <a:extLst>
                <a:ext uri="{FF2B5EF4-FFF2-40B4-BE49-F238E27FC236}">
                  <a16:creationId xmlns:a16="http://schemas.microsoft.com/office/drawing/2014/main" id="{F8E00DC3-49A1-7F8D-59F5-A3CE44290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458" y="3807284"/>
              <a:ext cx="6290183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28600" indent="-228600" eaLnBrk="1" latinLnBrk="0" hangingPunct="1"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arenR"/>
              </a:pPr>
              <a:r>
                <a:rPr lang="ko-KR" altLang="en-US" sz="1200" b="0" dirty="0">
                  <a:solidFill>
                    <a:srgbClr val="00AEEF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제조업체에 대한 다양하고 폭넓은 업무를 통하여 관련 업계에 대한 이해수준이 매우 높습니다</a:t>
              </a:r>
              <a:r>
                <a:rPr lang="en-US" altLang="ko-KR" sz="1200" b="0" dirty="0">
                  <a:solidFill>
                    <a:srgbClr val="00AEEF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.</a:t>
              </a:r>
              <a:endParaRPr lang="ko-KR" altLang="en-US" sz="1200" b="0" dirty="0">
                <a:solidFill>
                  <a:srgbClr val="00AEEF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  <a:p>
              <a:pPr marL="228600" indent="-228600" eaLnBrk="1" latinLnBrk="0" hangingPunct="1"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arenR"/>
              </a:pPr>
              <a:r>
                <a:rPr lang="ko-KR" altLang="en-US" sz="1200" b="0" dirty="0">
                  <a:solidFill>
                    <a:srgbClr val="00AEEF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업계에 대한 높은 이해수준은 효율적인 업무 제공을 통한 용역 보수의 최소화를 가능하게 합니다</a:t>
              </a:r>
              <a:r>
                <a:rPr lang="en-US" altLang="ko-KR" sz="1200" b="0" dirty="0">
                  <a:solidFill>
                    <a:srgbClr val="00AEEF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.</a:t>
              </a:r>
              <a:endParaRPr lang="ko-KR" altLang="en-US" sz="1200" b="0" dirty="0">
                <a:solidFill>
                  <a:srgbClr val="00AEEF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9" name="Rectangle 92">
              <a:extLst>
                <a:ext uri="{FF2B5EF4-FFF2-40B4-BE49-F238E27FC236}">
                  <a16:creationId xmlns:a16="http://schemas.microsoft.com/office/drawing/2014/main" id="{B705A336-9364-EBF5-EA72-56ABF6C8B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458" y="3355741"/>
              <a:ext cx="33166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lang="ko-KR" altLang="en-US" sz="2400" i="1" dirty="0">
                  <a:solidFill>
                    <a:srgbClr val="00AEEF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제조업체에 대한 깊은 이해</a:t>
              </a:r>
            </a:p>
          </p:txBody>
        </p:sp>
        <p:sp>
          <p:nvSpPr>
            <p:cNvPr id="10" name="Rectangle 93">
              <a:extLst>
                <a:ext uri="{FF2B5EF4-FFF2-40B4-BE49-F238E27FC236}">
                  <a16:creationId xmlns:a16="http://schemas.microsoft.com/office/drawing/2014/main" id="{9395412B-84AC-6DDE-DE92-279CE935A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458" y="5249057"/>
              <a:ext cx="6391542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2900" indent="-342900" eaLnBrk="1" latinLnBrk="0" hangingPunct="1"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arenR"/>
              </a:pPr>
              <a:r>
                <a:rPr lang="ko-KR" altLang="en-US" sz="1200" b="0" dirty="0">
                  <a:solidFill>
                    <a:srgbClr val="8E258D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빅</a:t>
              </a:r>
              <a:r>
                <a:rPr lang="en-US" altLang="ko-KR" sz="1200" b="0" dirty="0">
                  <a:solidFill>
                    <a:srgbClr val="8E258D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4</a:t>
              </a:r>
              <a:r>
                <a:rPr lang="ko-KR" altLang="en-US" sz="1200" b="0" dirty="0">
                  <a:solidFill>
                    <a:srgbClr val="8E258D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의 경우 상시적인 인력풀의 변경으로 비효율적인 업무제공이 빈번한 것이 사실입니다</a:t>
              </a:r>
              <a:r>
                <a:rPr lang="en-US" altLang="ko-KR" sz="1200" b="0" dirty="0">
                  <a:solidFill>
                    <a:srgbClr val="8E258D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.</a:t>
              </a:r>
              <a:endParaRPr lang="ko-KR" altLang="en-US" sz="1200" b="0" dirty="0">
                <a:solidFill>
                  <a:srgbClr val="8E258D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  <a:p>
              <a:pPr marL="342900" indent="-342900" eaLnBrk="1" latinLnBrk="0" hangingPunct="1"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arenR"/>
              </a:pPr>
              <a:r>
                <a:rPr lang="ko-KR" altLang="en-US" sz="1200" b="0" dirty="0">
                  <a:solidFill>
                    <a:srgbClr val="8E258D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정인회계법인 이전가격부문을 맡고 있는 이전가격팀은 이전가격분야에서의 다양한 경험과 관련 전문지식을 함양한 전문인력을 일관되게 제공하여 효율적인 서비스를 제공할 것을 약속 드립니다</a:t>
              </a:r>
              <a:r>
                <a:rPr lang="en-US" altLang="ko-KR" sz="1200" b="0" dirty="0">
                  <a:solidFill>
                    <a:srgbClr val="8E258D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.</a:t>
              </a:r>
              <a:endParaRPr lang="ko-KR" altLang="en-US" sz="1200" b="0" dirty="0">
                <a:solidFill>
                  <a:srgbClr val="8E258D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11" name="Rectangle 94">
              <a:extLst>
                <a:ext uri="{FF2B5EF4-FFF2-40B4-BE49-F238E27FC236}">
                  <a16:creationId xmlns:a16="http://schemas.microsoft.com/office/drawing/2014/main" id="{61D09C31-2573-F134-3730-5768B7B9E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458" y="4804826"/>
              <a:ext cx="36356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lang="ko-KR" altLang="en-US" sz="2400" i="1" dirty="0">
                  <a:solidFill>
                    <a:srgbClr val="8E258D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일관된 업무투입 인원의 제공</a:t>
              </a: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FA6F76CA-C264-6585-477E-DBCDC6EBF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05" y="4812748"/>
              <a:ext cx="1977513" cy="580911"/>
            </a:xfrm>
            <a:prstGeom prst="ellipse">
              <a:avLst/>
            </a:prstGeom>
            <a:solidFill>
              <a:srgbClr val="BA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endParaRPr lang="en-US" altLang="en-US" sz="1200" b="0"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13" name="Freeform 1194">
              <a:extLst>
                <a:ext uri="{FF2B5EF4-FFF2-40B4-BE49-F238E27FC236}">
                  <a16:creationId xmlns:a16="http://schemas.microsoft.com/office/drawing/2014/main" id="{1F2C6681-2A21-4790-23AD-4F9FE7D23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294" y="2760106"/>
              <a:ext cx="1502588" cy="303201"/>
            </a:xfrm>
            <a:custGeom>
              <a:avLst/>
              <a:gdLst>
                <a:gd name="T0" fmla="*/ 2147483647 w 1120"/>
                <a:gd name="T1" fmla="*/ 2147483647 h 226"/>
                <a:gd name="T2" fmla="*/ 2147483647 w 1120"/>
                <a:gd name="T3" fmla="*/ 2147483647 h 226"/>
                <a:gd name="T4" fmla="*/ 2147483647 w 1120"/>
                <a:gd name="T5" fmla="*/ 0 h 226"/>
                <a:gd name="T6" fmla="*/ 0 w 1120"/>
                <a:gd name="T7" fmla="*/ 2147483647 h 226"/>
                <a:gd name="T8" fmla="*/ 2147483647 w 1120"/>
                <a:gd name="T9" fmla="*/ 2147483647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0"/>
                <a:gd name="T16" fmla="*/ 0 h 226"/>
                <a:gd name="T17" fmla="*/ 1120 w 1120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0" h="226">
                  <a:moveTo>
                    <a:pt x="560" y="226"/>
                  </a:moveTo>
                  <a:lnTo>
                    <a:pt x="1120" y="134"/>
                  </a:lnTo>
                  <a:lnTo>
                    <a:pt x="560" y="0"/>
                  </a:lnTo>
                  <a:lnTo>
                    <a:pt x="0" y="134"/>
                  </a:lnTo>
                  <a:lnTo>
                    <a:pt x="560" y="226"/>
                  </a:lnTo>
                  <a:close/>
                </a:path>
              </a:pathLst>
            </a:custGeom>
            <a:solidFill>
              <a:srgbClr val="002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/>
              <a:endParaRPr lang="en-US" sz="120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14" name="Freeform 1195">
              <a:extLst>
                <a:ext uri="{FF2B5EF4-FFF2-40B4-BE49-F238E27FC236}">
                  <a16:creationId xmlns:a16="http://schemas.microsoft.com/office/drawing/2014/main" id="{F592FFFA-E256-870C-0B51-DE37673B5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294" y="1438633"/>
              <a:ext cx="751294" cy="1501247"/>
            </a:xfrm>
            <a:custGeom>
              <a:avLst/>
              <a:gdLst>
                <a:gd name="T0" fmla="*/ 0 w 560"/>
                <a:gd name="T1" fmla="*/ 2147483647 h 1119"/>
                <a:gd name="T2" fmla="*/ 2147483647 w 560"/>
                <a:gd name="T3" fmla="*/ 0 h 1119"/>
                <a:gd name="T4" fmla="*/ 2147483647 w 560"/>
                <a:gd name="T5" fmla="*/ 2147483647 h 1119"/>
                <a:gd name="T6" fmla="*/ 0 w 560"/>
                <a:gd name="T7" fmla="*/ 2147483647 h 1119"/>
                <a:gd name="T8" fmla="*/ 0 w 560"/>
                <a:gd name="T9" fmla="*/ 2147483647 h 1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0"/>
                <a:gd name="T16" fmla="*/ 0 h 1119"/>
                <a:gd name="T17" fmla="*/ 560 w 560"/>
                <a:gd name="T18" fmla="*/ 1119 h 1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0" h="1119">
                  <a:moveTo>
                    <a:pt x="0" y="326"/>
                  </a:moveTo>
                  <a:lnTo>
                    <a:pt x="560" y="0"/>
                  </a:lnTo>
                  <a:lnTo>
                    <a:pt x="560" y="985"/>
                  </a:lnTo>
                  <a:lnTo>
                    <a:pt x="0" y="1119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406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/>
              <a:endParaRPr lang="en-US" sz="120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15" name="Freeform 1196">
              <a:extLst>
                <a:ext uri="{FF2B5EF4-FFF2-40B4-BE49-F238E27FC236}">
                  <a16:creationId xmlns:a16="http://schemas.microsoft.com/office/drawing/2014/main" id="{79163508-21A0-0259-B2CC-6136986A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588" y="1438633"/>
              <a:ext cx="751294" cy="1501247"/>
            </a:xfrm>
            <a:custGeom>
              <a:avLst/>
              <a:gdLst>
                <a:gd name="T0" fmla="*/ 2147483647 w 560"/>
                <a:gd name="T1" fmla="*/ 2147483647 h 1119"/>
                <a:gd name="T2" fmla="*/ 0 w 560"/>
                <a:gd name="T3" fmla="*/ 2147483647 h 1119"/>
                <a:gd name="T4" fmla="*/ 0 w 560"/>
                <a:gd name="T5" fmla="*/ 0 h 1119"/>
                <a:gd name="T6" fmla="*/ 2147483647 w 560"/>
                <a:gd name="T7" fmla="*/ 2147483647 h 1119"/>
                <a:gd name="T8" fmla="*/ 2147483647 w 560"/>
                <a:gd name="T9" fmla="*/ 2147483647 h 1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0"/>
                <a:gd name="T16" fmla="*/ 0 h 1119"/>
                <a:gd name="T17" fmla="*/ 560 w 560"/>
                <a:gd name="T18" fmla="*/ 1119 h 1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0" h="1119">
                  <a:moveTo>
                    <a:pt x="560" y="1119"/>
                  </a:moveTo>
                  <a:lnTo>
                    <a:pt x="0" y="985"/>
                  </a:lnTo>
                  <a:lnTo>
                    <a:pt x="0" y="0"/>
                  </a:lnTo>
                  <a:lnTo>
                    <a:pt x="560" y="326"/>
                  </a:lnTo>
                  <a:lnTo>
                    <a:pt x="560" y="1119"/>
                  </a:lnTo>
                  <a:close/>
                </a:path>
              </a:pathLst>
            </a:custGeom>
            <a:solidFill>
              <a:srgbClr val="002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/>
              <a:endParaRPr lang="en-US" sz="120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16" name="Freeform 1197">
              <a:extLst>
                <a:ext uri="{FF2B5EF4-FFF2-40B4-BE49-F238E27FC236}">
                  <a16:creationId xmlns:a16="http://schemas.microsoft.com/office/drawing/2014/main" id="{65BC9090-9963-E1F5-FE84-F7266D85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59" y="3842774"/>
              <a:ext cx="1474415" cy="152942"/>
            </a:xfrm>
            <a:custGeom>
              <a:avLst/>
              <a:gdLst>
                <a:gd name="T0" fmla="*/ 2147483647 w 1099"/>
                <a:gd name="T1" fmla="*/ 0 h 114"/>
                <a:gd name="T2" fmla="*/ 2147483647 w 1099"/>
                <a:gd name="T3" fmla="*/ 2147483647 h 114"/>
                <a:gd name="T4" fmla="*/ 2147483647 w 1099"/>
                <a:gd name="T5" fmla="*/ 2147483647 h 114"/>
                <a:gd name="T6" fmla="*/ 0 w 1099"/>
                <a:gd name="T7" fmla="*/ 2147483647 h 114"/>
                <a:gd name="T8" fmla="*/ 2147483647 w 109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9"/>
                <a:gd name="T16" fmla="*/ 0 h 114"/>
                <a:gd name="T17" fmla="*/ 1099 w 109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9" h="114">
                  <a:moveTo>
                    <a:pt x="567" y="0"/>
                  </a:moveTo>
                  <a:lnTo>
                    <a:pt x="1099" y="85"/>
                  </a:lnTo>
                  <a:lnTo>
                    <a:pt x="553" y="114"/>
                  </a:lnTo>
                  <a:lnTo>
                    <a:pt x="0" y="85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E3C9E3"/>
            </a:solidFill>
            <a:ln>
              <a:noFill/>
            </a:ln>
          </p:spPr>
          <p:txBody>
            <a:bodyPr/>
            <a:lstStyle/>
            <a:p>
              <a:pPr latinLnBrk="0"/>
              <a:endParaRPr lang="en-US" sz="120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17" name="Freeform 1198">
              <a:extLst>
                <a:ext uri="{FF2B5EF4-FFF2-40B4-BE49-F238E27FC236}">
                  <a16:creationId xmlns:a16="http://schemas.microsoft.com/office/drawing/2014/main" id="{DBDB44C0-30F3-DF90-ACFC-3D6C1961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59" y="3956810"/>
              <a:ext cx="741903" cy="1322814"/>
            </a:xfrm>
            <a:custGeom>
              <a:avLst/>
              <a:gdLst>
                <a:gd name="T0" fmla="*/ 0 w 553"/>
                <a:gd name="T1" fmla="*/ 0 h 986"/>
                <a:gd name="T2" fmla="*/ 2147483647 w 553"/>
                <a:gd name="T3" fmla="*/ 2147483647 h 986"/>
                <a:gd name="T4" fmla="*/ 2147483647 w 553"/>
                <a:gd name="T5" fmla="*/ 2147483647 h 986"/>
                <a:gd name="T6" fmla="*/ 0 w 553"/>
                <a:gd name="T7" fmla="*/ 2147483647 h 986"/>
                <a:gd name="T8" fmla="*/ 0 w 553"/>
                <a:gd name="T9" fmla="*/ 0 h 9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3"/>
                <a:gd name="T16" fmla="*/ 0 h 986"/>
                <a:gd name="T17" fmla="*/ 553 w 553"/>
                <a:gd name="T18" fmla="*/ 986 h 9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3" h="986">
                  <a:moveTo>
                    <a:pt x="0" y="0"/>
                  </a:moveTo>
                  <a:lnTo>
                    <a:pt x="553" y="29"/>
                  </a:lnTo>
                  <a:lnTo>
                    <a:pt x="553" y="986"/>
                  </a:lnTo>
                  <a:lnTo>
                    <a:pt x="0" y="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2C6"/>
            </a:solidFill>
            <a:ln>
              <a:noFill/>
            </a:ln>
          </p:spPr>
          <p:txBody>
            <a:bodyPr/>
            <a:lstStyle/>
            <a:p>
              <a:pPr latinLnBrk="0"/>
              <a:endParaRPr lang="en-US" sz="120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18" name="Freeform 1199">
              <a:extLst>
                <a:ext uri="{FF2B5EF4-FFF2-40B4-BE49-F238E27FC236}">
                  <a16:creationId xmlns:a16="http://schemas.microsoft.com/office/drawing/2014/main" id="{6096688D-3A18-DCE4-41BE-1C9DABB5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762" y="3956810"/>
              <a:ext cx="732512" cy="1322814"/>
            </a:xfrm>
            <a:custGeom>
              <a:avLst/>
              <a:gdLst>
                <a:gd name="T0" fmla="*/ 2147483647 w 546"/>
                <a:gd name="T1" fmla="*/ 0 h 986"/>
                <a:gd name="T2" fmla="*/ 0 w 546"/>
                <a:gd name="T3" fmla="*/ 2147483647 h 986"/>
                <a:gd name="T4" fmla="*/ 0 w 546"/>
                <a:gd name="T5" fmla="*/ 2147483647 h 986"/>
                <a:gd name="T6" fmla="*/ 2147483647 w 546"/>
                <a:gd name="T7" fmla="*/ 2147483647 h 986"/>
                <a:gd name="T8" fmla="*/ 2147483647 w 546"/>
                <a:gd name="T9" fmla="*/ 0 h 9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"/>
                <a:gd name="T16" fmla="*/ 0 h 986"/>
                <a:gd name="T17" fmla="*/ 546 w 546"/>
                <a:gd name="T18" fmla="*/ 986 h 9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" h="986">
                  <a:moveTo>
                    <a:pt x="546" y="0"/>
                  </a:moveTo>
                  <a:lnTo>
                    <a:pt x="0" y="29"/>
                  </a:lnTo>
                  <a:lnTo>
                    <a:pt x="0" y="986"/>
                  </a:lnTo>
                  <a:lnTo>
                    <a:pt x="546" y="78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8E258D"/>
            </a:solidFill>
            <a:ln>
              <a:noFill/>
            </a:ln>
          </p:spPr>
          <p:txBody>
            <a:bodyPr/>
            <a:lstStyle/>
            <a:p>
              <a:pPr latinLnBrk="0"/>
              <a:endParaRPr lang="en-US" sz="120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19" name="Freeform 1200">
              <a:extLst>
                <a:ext uri="{FF2B5EF4-FFF2-40B4-BE49-F238E27FC236}">
                  <a16:creationId xmlns:a16="http://schemas.microsoft.com/office/drawing/2014/main" id="{C08E102F-E5C6-D999-3065-AA13FA62F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801" y="2769497"/>
              <a:ext cx="760685" cy="1216828"/>
            </a:xfrm>
            <a:custGeom>
              <a:avLst/>
              <a:gdLst>
                <a:gd name="T0" fmla="*/ 0 w 567"/>
                <a:gd name="T1" fmla="*/ 2147483647 h 907"/>
                <a:gd name="T2" fmla="*/ 2147483647 w 567"/>
                <a:gd name="T3" fmla="*/ 0 h 907"/>
                <a:gd name="T4" fmla="*/ 2147483647 w 567"/>
                <a:gd name="T5" fmla="*/ 2147483647 h 907"/>
                <a:gd name="T6" fmla="*/ 0 w 567"/>
                <a:gd name="T7" fmla="*/ 2147483647 h 907"/>
                <a:gd name="T8" fmla="*/ 0 w 567"/>
                <a:gd name="T9" fmla="*/ 2147483647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7"/>
                <a:gd name="T16" fmla="*/ 0 h 907"/>
                <a:gd name="T17" fmla="*/ 567 w 567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7" h="907">
                  <a:moveTo>
                    <a:pt x="0" y="134"/>
                  </a:moveTo>
                  <a:lnTo>
                    <a:pt x="567" y="0"/>
                  </a:lnTo>
                  <a:lnTo>
                    <a:pt x="567" y="907"/>
                  </a:lnTo>
                  <a:lnTo>
                    <a:pt x="0" y="87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4BD0FF"/>
            </a:solidFill>
            <a:ln>
              <a:noFill/>
            </a:ln>
          </p:spPr>
          <p:txBody>
            <a:bodyPr/>
            <a:lstStyle/>
            <a:p>
              <a:pPr latinLnBrk="0"/>
              <a:endParaRPr lang="en-US" sz="120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20" name="Freeform 1201">
              <a:extLst>
                <a:ext uri="{FF2B5EF4-FFF2-40B4-BE49-F238E27FC236}">
                  <a16:creationId xmlns:a16="http://schemas.microsoft.com/office/drawing/2014/main" id="{AB89372D-1B62-887B-99B1-28D9531D6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486" y="2769497"/>
              <a:ext cx="654699" cy="1216828"/>
            </a:xfrm>
            <a:custGeom>
              <a:avLst/>
              <a:gdLst>
                <a:gd name="T0" fmla="*/ 2147483647 w 488"/>
                <a:gd name="T1" fmla="*/ 2147483647 h 907"/>
                <a:gd name="T2" fmla="*/ 0 w 488"/>
                <a:gd name="T3" fmla="*/ 2147483647 h 907"/>
                <a:gd name="T4" fmla="*/ 0 w 488"/>
                <a:gd name="T5" fmla="*/ 0 h 907"/>
                <a:gd name="T6" fmla="*/ 2147483647 w 488"/>
                <a:gd name="T7" fmla="*/ 2147483647 h 907"/>
                <a:gd name="T8" fmla="*/ 2147483647 w 488"/>
                <a:gd name="T9" fmla="*/ 2147483647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8"/>
                <a:gd name="T16" fmla="*/ 0 h 907"/>
                <a:gd name="T17" fmla="*/ 488 w 488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8" h="907">
                  <a:moveTo>
                    <a:pt x="488" y="885"/>
                  </a:moveTo>
                  <a:lnTo>
                    <a:pt x="0" y="907"/>
                  </a:lnTo>
                  <a:lnTo>
                    <a:pt x="0" y="0"/>
                  </a:lnTo>
                  <a:lnTo>
                    <a:pt x="488" y="134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/>
            <a:lstStyle/>
            <a:p>
              <a:pPr latinLnBrk="0"/>
              <a:endParaRPr lang="en-US" sz="120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21" name="Oval 1204">
              <a:extLst>
                <a:ext uri="{FF2B5EF4-FFF2-40B4-BE49-F238E27FC236}">
                  <a16:creationId xmlns:a16="http://schemas.microsoft.com/office/drawing/2014/main" id="{022F3847-E0D6-2B59-8F57-F7E213900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331" y="2655461"/>
              <a:ext cx="123427" cy="132818"/>
            </a:xfrm>
            <a:prstGeom prst="ellipse">
              <a:avLst/>
            </a:prstGeom>
            <a:solidFill>
              <a:srgbClr val="406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endParaRPr lang="en-US" altLang="en-US" sz="1200" b="0"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22" name="Rectangle 1205">
              <a:extLst>
                <a:ext uri="{FF2B5EF4-FFF2-40B4-BE49-F238E27FC236}">
                  <a16:creationId xmlns:a16="http://schemas.microsoft.com/office/drawing/2014/main" id="{14E53DD3-C361-58D7-6264-DFAE6EDDC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802" y="2702417"/>
              <a:ext cx="779468" cy="37565"/>
            </a:xfrm>
            <a:prstGeom prst="rect">
              <a:avLst/>
            </a:prstGeom>
            <a:solidFill>
              <a:srgbClr val="406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endParaRPr lang="en-US" altLang="en-US" sz="1200" b="0"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EB268417-156B-275E-8E13-1ABC43E34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7970" y="4620123"/>
              <a:ext cx="935096" cy="381710"/>
              <a:chOff x="4126228" y="4446842"/>
              <a:chExt cx="1106492" cy="451674"/>
            </a:xfrm>
            <a:solidFill>
              <a:srgbClr val="C792C6"/>
            </a:solidFill>
          </p:grpSpPr>
          <p:sp>
            <p:nvSpPr>
              <p:cNvPr id="30" name="Oval 1207">
                <a:extLst>
                  <a:ext uri="{FF2B5EF4-FFF2-40B4-BE49-F238E27FC236}">
                    <a16:creationId xmlns:a16="http://schemas.microsoft.com/office/drawing/2014/main" id="{F805B9B9-64FC-F1D9-2364-5F3C29853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228" y="4446842"/>
                <a:ext cx="146050" cy="157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endParaRPr>
              </a:p>
            </p:txBody>
          </p:sp>
          <p:sp>
            <p:nvSpPr>
              <p:cNvPr id="31" name="Rectangle 1208">
                <a:extLst>
                  <a:ext uri="{FF2B5EF4-FFF2-40B4-BE49-F238E27FC236}">
                    <a16:creationId xmlns:a16="http://schemas.microsoft.com/office/drawing/2014/main" id="{B4F9A014-82EB-3822-905A-05F664D9F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128" y="4502405"/>
                <a:ext cx="552450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endParaRPr>
              </a:p>
            </p:txBody>
          </p:sp>
          <p:sp>
            <p:nvSpPr>
              <p:cNvPr id="32" name="Rectangle 1209">
                <a:extLst>
                  <a:ext uri="{FF2B5EF4-FFF2-40B4-BE49-F238E27FC236}">
                    <a16:creationId xmlns:a16="http://schemas.microsoft.com/office/drawing/2014/main" id="{03A446E0-CCE3-1ED0-A974-910D83624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538" y="4854066"/>
                <a:ext cx="511182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endParaRPr>
              </a:p>
            </p:txBody>
          </p:sp>
          <p:sp>
            <p:nvSpPr>
              <p:cNvPr id="33" name="Rectangle 1210">
                <a:extLst>
                  <a:ext uri="{FF2B5EF4-FFF2-40B4-BE49-F238E27FC236}">
                    <a16:creationId xmlns:a16="http://schemas.microsoft.com/office/drawing/2014/main" id="{9A465A6E-65F7-14C2-C66C-968E25F30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540" y="4502403"/>
                <a:ext cx="46038" cy="3833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endParaRPr>
              </a:p>
            </p:txBody>
          </p:sp>
        </p:grpSp>
        <p:grpSp>
          <p:nvGrpSpPr>
            <p:cNvPr id="24" name="Group 2">
              <a:extLst>
                <a:ext uri="{FF2B5EF4-FFF2-40B4-BE49-F238E27FC236}">
                  <a16:creationId xmlns:a16="http://schemas.microsoft.com/office/drawing/2014/main" id="{55E5F42C-19A6-613A-3C11-94112A88D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2802" y="3520256"/>
              <a:ext cx="837156" cy="134159"/>
              <a:chOff x="4283390" y="3944062"/>
              <a:chExt cx="990600" cy="158750"/>
            </a:xfrm>
            <a:solidFill>
              <a:srgbClr val="4BD0FF"/>
            </a:solidFill>
          </p:grpSpPr>
          <p:sp>
            <p:nvSpPr>
              <p:cNvPr id="28" name="Oval 1212">
                <a:extLst>
                  <a:ext uri="{FF2B5EF4-FFF2-40B4-BE49-F238E27FC236}">
                    <a16:creationId xmlns:a16="http://schemas.microsoft.com/office/drawing/2014/main" id="{B6F40782-5D94-C04F-2728-AF3DAB02D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390" y="3944062"/>
                <a:ext cx="157162" cy="158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endParaRPr>
              </a:p>
            </p:txBody>
          </p:sp>
          <p:sp>
            <p:nvSpPr>
              <p:cNvPr id="29" name="Rectangle 1213">
                <a:extLst>
                  <a:ext uri="{FF2B5EF4-FFF2-40B4-BE49-F238E27FC236}">
                    <a16:creationId xmlns:a16="http://schemas.microsoft.com/office/drawing/2014/main" id="{0F768280-9AEA-CFC1-2A52-7C93F2DA2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990" y="4001236"/>
                <a:ext cx="889000" cy="4445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endParaRPr>
              </a:p>
            </p:txBody>
          </p:sp>
        </p:grpSp>
        <p:sp>
          <p:nvSpPr>
            <p:cNvPr id="25" name="TextBox 1">
              <a:extLst>
                <a:ext uri="{FF2B5EF4-FFF2-40B4-BE49-F238E27FC236}">
                  <a16:creationId xmlns:a16="http://schemas.microsoft.com/office/drawing/2014/main" id="{D2188128-0167-4B02-C22E-16477ED76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404" y="1715002"/>
              <a:ext cx="48163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en-US" sz="60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1</a:t>
              </a: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6014E781-D441-2297-7655-4C363494E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643" y="2890240"/>
              <a:ext cx="48163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en-US" sz="60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2</a:t>
              </a:r>
            </a:p>
          </p:txBody>
        </p:sp>
        <p:sp>
          <p:nvSpPr>
            <p:cNvPr id="27" name="TextBox 37">
              <a:extLst>
                <a:ext uri="{FF2B5EF4-FFF2-40B4-BE49-F238E27FC236}">
                  <a16:creationId xmlns:a16="http://schemas.microsoft.com/office/drawing/2014/main" id="{50BD7F18-1BEE-80DA-8349-6680596AA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02" y="4017181"/>
              <a:ext cx="48163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defRPr sz="1600" b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97989A"/>
                </a:buClr>
                <a:buFont typeface="Arial" panose="020B0604020202020204" pitchFamily="34" charset="0"/>
                <a:buChar char="■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lang="en-US" altLang="en-US" sz="60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18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18AD7565-808C-1709-2970-9AA572D5E645}"/>
              </a:ext>
            </a:extLst>
          </p:cNvPr>
          <p:cNvSpPr/>
          <p:nvPr/>
        </p:nvSpPr>
        <p:spPr>
          <a:xfrm>
            <a:off x="5516426" y="4799620"/>
            <a:ext cx="3646996" cy="14581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latinLnBrk="0"/>
            <a:endParaRPr lang="ko-KR" altLang="en-US" kern="0">
              <a:solidFill>
                <a:schemeClr val="bg2">
                  <a:lumMod val="2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3E4755-FFD0-E58A-4FFA-7A4BEFA51501}"/>
              </a:ext>
            </a:extLst>
          </p:cNvPr>
          <p:cNvSpPr/>
          <p:nvPr/>
        </p:nvSpPr>
        <p:spPr>
          <a:xfrm>
            <a:off x="717234" y="4799621"/>
            <a:ext cx="3646996" cy="14581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latinLnBrk="0"/>
            <a:endParaRPr lang="ko-KR" altLang="en-US" kern="0">
              <a:solidFill>
                <a:schemeClr val="bg2">
                  <a:lumMod val="2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11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584" y="2570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 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Special</a:t>
            </a:r>
            <a:r>
              <a:rPr lang="ko-KR" altLang="en-US" b="1" dirty="0">
                <a:solidFill>
                  <a:srgbClr val="002060"/>
                </a:solidFill>
                <a:latin typeface="+mn-ea"/>
              </a:rPr>
              <a:t> 서비스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[ </a:t>
            </a:r>
            <a:r>
              <a:rPr lang="ko-KR" altLang="en-US" b="1" dirty="0">
                <a:solidFill>
                  <a:srgbClr val="002060"/>
                </a:solidFill>
                <a:latin typeface="+mn-ea"/>
              </a:rPr>
              <a:t>내부이전가격 자문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]</a:t>
            </a:r>
            <a:endParaRPr lang="ko-KR" altLang="en-US" b="1" dirty="0">
              <a:solidFill>
                <a:srgbClr val="002060"/>
              </a:solidFill>
              <a:latin typeface="+mn-ea"/>
            </a:endParaRPr>
          </a:p>
          <a:p>
            <a:pPr algn="r"/>
            <a:endParaRPr lang="ko-KR" altLang="en-US" b="1" dirty="0">
              <a:solidFill>
                <a:srgbClr val="002060"/>
              </a:solidFill>
              <a:latin typeface="+mn-ea"/>
            </a:endParaRPr>
          </a:p>
        </p:txBody>
      </p:sp>
      <p:graphicFrame>
        <p:nvGraphicFramePr>
          <p:cNvPr id="9" name="다이어그램 8">
            <a:extLst>
              <a:ext uri="{FF2B5EF4-FFF2-40B4-BE49-F238E27FC236}">
                <a16:creationId xmlns:a16="http://schemas.microsoft.com/office/drawing/2014/main" id="{C1728DA8-BAE2-F490-A6B2-32AE8DF86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718609"/>
              </p:ext>
            </p:extLst>
          </p:nvPr>
        </p:nvGraphicFramePr>
        <p:xfrm>
          <a:off x="1352600" y="1060692"/>
          <a:ext cx="7200800" cy="308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6DF40D8-28C8-A46B-1985-800BCFF8927F}"/>
              </a:ext>
            </a:extLst>
          </p:cNvPr>
          <p:cNvSpPr txBox="1"/>
          <p:nvPr/>
        </p:nvSpPr>
        <p:spPr>
          <a:xfrm>
            <a:off x="992560" y="4864702"/>
            <a:ext cx="3096344" cy="132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권병우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공인회계사</a:t>
            </a:r>
            <a:endParaRPr kumimoji="0" lang="en-US" altLang="ko-KR" sz="1400" b="0" i="0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Mobile  +82 1</a:t>
            </a:r>
            <a:r>
              <a:rPr kumimoji="0" lang="fr-FR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0 2656 2671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Email     bkwon@</a:t>
            </a:r>
            <a:r>
              <a:rPr lang="en-US" altLang="ko-KR" sz="1400" kern="0" dirty="0">
                <a:solidFill>
                  <a:schemeClr val="bg2">
                    <a:lumMod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jiacc.co.kr</a:t>
            </a:r>
            <a:endParaRPr kumimoji="0" lang="fr-FR" altLang="ko-KR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F69372-6885-FFFF-5B5D-929E099C3405}"/>
              </a:ext>
            </a:extLst>
          </p:cNvPr>
          <p:cNvSpPr txBox="1"/>
          <p:nvPr/>
        </p:nvSpPr>
        <p:spPr>
          <a:xfrm>
            <a:off x="5863760" y="4864702"/>
            <a:ext cx="2952328" cy="132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latinLnBrk="0">
              <a:spcAft>
                <a:spcPts val="600"/>
              </a:spcAft>
              <a:defRPr/>
            </a:pPr>
            <a:r>
              <a:rPr lang="ko-KR" altLang="en-US" sz="1400" b="1" kern="0" dirty="0">
                <a:solidFill>
                  <a:schemeClr val="bg2">
                    <a:lumMod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강태현</a:t>
            </a:r>
          </a:p>
          <a:p>
            <a:pPr lvl="0" defTabSz="457200" latinLnBrk="0">
              <a:lnSpc>
                <a:spcPct val="150000"/>
              </a:lnSpc>
              <a:defRPr/>
            </a:pPr>
            <a:r>
              <a:rPr lang="ko-KR" altLang="en-US" sz="1400" kern="0" dirty="0">
                <a:solidFill>
                  <a:schemeClr val="bg2">
                    <a:lumMod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공인회계사</a:t>
            </a:r>
          </a:p>
          <a:p>
            <a:pPr lvl="0" defTabSz="457200" latinLnBrk="0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schemeClr val="bg2">
                    <a:lumMod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Mobile  +82 10 2188 3423</a:t>
            </a:r>
          </a:p>
          <a:p>
            <a:pPr lvl="0" defTabSz="457200" latinLnBrk="0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schemeClr val="bg2">
                    <a:lumMod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Email     thkang@jiacc.co.kr</a:t>
            </a:r>
          </a:p>
        </p:txBody>
      </p:sp>
    </p:spTree>
    <p:extLst>
      <p:ext uri="{BB962C8B-B14F-4D97-AF65-F5344CB8AC3E}">
        <p14:creationId xmlns:p14="http://schemas.microsoft.com/office/powerpoint/2010/main" val="220630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68582" y="6462821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12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224" y="257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정인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 Clients</a:t>
            </a:r>
            <a:endParaRPr lang="ko-KR" altLang="en-US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55E9243-5185-BE2E-6B98-FEF7B545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85" y="1240677"/>
            <a:ext cx="1607987" cy="72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83E44B7-6136-078B-F601-743967A7D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117" y="1280488"/>
            <a:ext cx="1617577" cy="69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7CCAC3-6803-EC43-9D81-8E30D4E1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695" y="1395886"/>
            <a:ext cx="1617577" cy="51325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B8E84D3-624D-21E5-1772-4680B7B55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036" y="1395887"/>
            <a:ext cx="1974666" cy="56990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DB5E71D-A5CB-62D8-F8DE-F3BC11C000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75"/>
          <a:stretch/>
        </p:blipFill>
        <p:spPr>
          <a:xfrm>
            <a:off x="194996" y="2341243"/>
            <a:ext cx="1624013" cy="6474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3DEF0C9-A772-68E2-239C-1C33D6286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117" y="2375259"/>
            <a:ext cx="1624013" cy="57362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BF44413-E45E-B8C4-A88F-8B9E52FBB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594" y="2467305"/>
            <a:ext cx="1887414" cy="5257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A8C64F7-5C32-E5DB-C9DD-AF26762548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2472" y="2448477"/>
            <a:ext cx="1974666" cy="57362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DC3A433-3A89-DE9D-0A40-82F9CEDE7AA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852" r="12708"/>
          <a:stretch/>
        </p:blipFill>
        <p:spPr>
          <a:xfrm>
            <a:off x="194996" y="3157794"/>
            <a:ext cx="1518564" cy="103483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3B923B6-B598-6A13-5F38-EA3E677AEE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3154" y="3450035"/>
            <a:ext cx="1652463" cy="50845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855E0D1-A1A5-041A-6F57-731E5F4E67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5633" y="3375435"/>
            <a:ext cx="2055558" cy="66399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052FB44-BA5E-2B4D-869B-B9480B3958C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709" r="7899"/>
          <a:stretch/>
        </p:blipFill>
        <p:spPr>
          <a:xfrm>
            <a:off x="5771207" y="3380493"/>
            <a:ext cx="1518564" cy="76641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64CEA54-8CA1-7318-D024-249DF256EC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8468" y="3429000"/>
            <a:ext cx="1762674" cy="6196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D75B0F4-9EEF-A6E7-C5F4-7788173F5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996" y="4335097"/>
            <a:ext cx="1753682" cy="58087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22592CA-6C0A-BEC9-B46C-CC69F855A0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32385" y="4328568"/>
            <a:ext cx="1852678" cy="59433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3E7D6C2-1AAC-BA2A-9E3F-F0F8E0DEC88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2554" t="22348" r="17088" b="20049"/>
          <a:stretch/>
        </p:blipFill>
        <p:spPr>
          <a:xfrm>
            <a:off x="3718286" y="4339557"/>
            <a:ext cx="1877109" cy="61711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EFE0A52-3F9A-0859-A24D-A1BA22013F2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1715" t="24164" r="12560" b="18110"/>
          <a:stretch/>
        </p:blipFill>
        <p:spPr>
          <a:xfrm>
            <a:off x="5622233" y="4312346"/>
            <a:ext cx="1844506" cy="62051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BE232D8-6835-DAEA-4315-077F67B082F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8021" t="25160" r="19174" b="15712"/>
          <a:stretch/>
        </p:blipFill>
        <p:spPr>
          <a:xfrm>
            <a:off x="7571432" y="4337649"/>
            <a:ext cx="1844506" cy="56990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B74DAFE-06EF-78A4-4291-3142A1056F4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17239" b="25241"/>
          <a:stretch/>
        </p:blipFill>
        <p:spPr>
          <a:xfrm>
            <a:off x="194997" y="5256899"/>
            <a:ext cx="1734152" cy="66804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C55E2C4-F7BF-7F13-3934-F0562072C1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51915" y="5315771"/>
            <a:ext cx="1852678" cy="58339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354A5F0-C3C2-7141-61FF-956CE1FE269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94887" y="5206386"/>
            <a:ext cx="1734152" cy="76879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1198B7F6-7FA3-B997-927A-01A43831630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66640" y="5321844"/>
            <a:ext cx="1994477" cy="58310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61EC6DB0-0D03-80A9-492B-99614406F50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56581" y="5069627"/>
            <a:ext cx="1759357" cy="908116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57CD1C9D-77C5-D1D2-D50D-DCD5217BD2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2897" y="1391755"/>
            <a:ext cx="1607987" cy="517384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C672A057-A336-F202-6975-8A36B413D8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43154" y="2417613"/>
            <a:ext cx="1607987" cy="4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34398"/>
              </p:ext>
            </p:extLst>
          </p:nvPr>
        </p:nvGraphicFramePr>
        <p:xfrm>
          <a:off x="2577162" y="2852936"/>
          <a:ext cx="4751674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753600" imgH="7315110" progId="AcroExch.Document.DC">
                  <p:embed/>
                </p:oleObj>
              </mc:Choice>
              <mc:Fallback>
                <p:oleObj name="Acrobat Document" r:id="rId2" imgW="9753600" imgH="7315110" progId="AcroExch.Document.DC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62" y="2852936"/>
                        <a:ext cx="4751674" cy="36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90" y="1484784"/>
            <a:ext cx="2852219" cy="86409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224808" y="2636912"/>
            <a:ext cx="3707848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588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02438" algn="l"/>
              </a:tabLst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cs typeface="Tahoma" pitchFamily="34" charset="0"/>
              </a:rPr>
              <a:t>서울시 강남구 강남대로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cs typeface="Tahoma" pitchFamily="34" charset="0"/>
              </a:rPr>
              <a:t>464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cs typeface="Tahoma" pitchFamily="34" charset="0"/>
              </a:rPr>
              <a:t>비제바노빌딩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cs typeface="Tahoma" pitchFamily="34" charset="0"/>
              </a:rPr>
              <a:t> </a:t>
            </a:r>
            <a:r>
              <a:rPr lang="en-US" altLang="ko-KR" sz="1200" dirty="0">
                <a:solidFill>
                  <a:srgbClr val="002060"/>
                </a:solidFill>
                <a:latin typeface="+mn-ea"/>
                <a:cs typeface="Tahoma" pitchFamily="34" charset="0"/>
              </a:rPr>
              <a:t>7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cs typeface="Tahoma" pitchFamily="34" charset="0"/>
              </a:rPr>
              <a:t>층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cs typeface="Tahoma" pitchFamily="34" charset="0"/>
            </a:endParaRPr>
          </a:p>
          <a:p>
            <a:pPr marL="0" marR="0" lvl="0" indent="0" algn="just" defTabSz="7588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02438" algn="l"/>
              </a:tabLst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cs typeface="Tahoma" pitchFamily="34" charset="0"/>
              </a:rPr>
              <a:t>Tel: 02-2088-1505 </a:t>
            </a:r>
            <a:r>
              <a:rPr kumimoji="0" lang="en-US" altLang="ko-KR" sz="1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cs typeface="Tahoma" pitchFamily="34" charset="0"/>
              </a:rPr>
              <a:t> 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cs typeface="Tahoma" pitchFamily="34" charset="0"/>
              </a:rPr>
              <a:t>Fax: 02-543-4050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흰색과 회색 패턴">
            <a:extLst>
              <a:ext uri="{FF2B5EF4-FFF2-40B4-BE49-F238E27FC236}">
                <a16:creationId xmlns:a16="http://schemas.microsoft.com/office/drawing/2014/main" id="{7DAB3400-CC6D-873E-2A25-BD039AC9F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906000" cy="578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1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970A310-72B5-4EB5-8B30-32349A058F4A}"/>
              </a:ext>
            </a:extLst>
          </p:cNvPr>
          <p:cNvSpPr/>
          <p:nvPr/>
        </p:nvSpPr>
        <p:spPr>
          <a:xfrm>
            <a:off x="1352600" y="980728"/>
            <a:ext cx="6264696" cy="5134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2">
              <a:lnSpc>
                <a:spcPct val="200000"/>
              </a:lnSpc>
            </a:pPr>
            <a:r>
              <a:rPr lang="ko-KR" altLang="en-US" b="1" dirty="0">
                <a:solidFill>
                  <a:schemeClr val="tx2"/>
                </a:solidFill>
                <a:latin typeface="+mn-ea"/>
                <a:cs typeface="Arial" pitchFamily="34" charset="0"/>
              </a:rPr>
              <a:t>                                 </a:t>
            </a:r>
            <a:r>
              <a:rPr lang="ko-KR" altLang="en-US" sz="2700" b="1" dirty="0">
                <a:solidFill>
                  <a:schemeClr val="tx2"/>
                </a:solidFill>
                <a:latin typeface="+mn-ea"/>
                <a:cs typeface="Arial" pitchFamily="34" charset="0"/>
              </a:rPr>
              <a:t>목 차</a:t>
            </a:r>
            <a:endParaRPr lang="en-US" altLang="ko-KR" sz="2700" dirty="0">
              <a:latin typeface="+mn-ea"/>
              <a:cs typeface="Arial" pitchFamily="34" charset="0"/>
            </a:endParaRPr>
          </a:p>
          <a:p>
            <a:pPr marL="720725"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itchFamily="34" charset="0"/>
              </a:rPr>
              <a:t>1. </a:t>
            </a:r>
            <a:r>
              <a:rPr lang="ko-KR" altLang="en-US" sz="2000" b="1" dirty="0">
                <a:latin typeface="+mn-ea"/>
                <a:cs typeface="Arial" pitchFamily="34" charset="0"/>
              </a:rPr>
              <a:t>연혁</a:t>
            </a:r>
            <a:endParaRPr lang="en-US" altLang="ko-KR" sz="2000" b="1" dirty="0">
              <a:latin typeface="+mn-ea"/>
              <a:cs typeface="Arial" pitchFamily="34" charset="0"/>
            </a:endParaRPr>
          </a:p>
          <a:p>
            <a:pPr marL="720725"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itchFamily="34" charset="0"/>
              </a:rPr>
              <a:t>2. </a:t>
            </a:r>
            <a:r>
              <a:rPr lang="ko-KR" altLang="en-US" sz="2000" b="1" dirty="0">
                <a:latin typeface="+mn-ea"/>
                <a:cs typeface="Arial" pitchFamily="34" charset="0"/>
              </a:rPr>
              <a:t>조직도</a:t>
            </a:r>
            <a:endParaRPr lang="en-US" altLang="ko-KR" sz="2000" b="1" dirty="0">
              <a:latin typeface="+mn-ea"/>
              <a:cs typeface="Arial" pitchFamily="34" charset="0"/>
            </a:endParaRPr>
          </a:p>
          <a:p>
            <a:pPr marL="720725"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itchFamily="34" charset="0"/>
              </a:rPr>
              <a:t>3. </a:t>
            </a:r>
            <a:r>
              <a:rPr lang="ko-KR" altLang="en-US" sz="2000" b="1" dirty="0">
                <a:latin typeface="+mn-ea"/>
                <a:cs typeface="Arial" pitchFamily="34" charset="0"/>
              </a:rPr>
              <a:t>매출 현황</a:t>
            </a:r>
            <a:endParaRPr lang="en-US" altLang="ko-KR" sz="2000" b="1" dirty="0">
              <a:latin typeface="+mn-ea"/>
              <a:cs typeface="Arial" pitchFamily="34" charset="0"/>
            </a:endParaRPr>
          </a:p>
          <a:p>
            <a:pPr marL="720725"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itchFamily="34" charset="0"/>
              </a:rPr>
              <a:t>4. </a:t>
            </a:r>
            <a:r>
              <a:rPr lang="ko-KR" altLang="en-US" sz="2000" b="1" dirty="0">
                <a:latin typeface="+mn-ea"/>
                <a:cs typeface="Arial" pitchFamily="34" charset="0"/>
              </a:rPr>
              <a:t>인원 현황</a:t>
            </a:r>
            <a:endParaRPr lang="en-US" altLang="ko-KR" sz="2000" b="1" dirty="0">
              <a:latin typeface="+mn-ea"/>
              <a:cs typeface="Arial" pitchFamily="34" charset="0"/>
            </a:endParaRPr>
          </a:p>
          <a:p>
            <a:pPr marL="720725"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itchFamily="34" charset="0"/>
              </a:rPr>
              <a:t>5. </a:t>
            </a:r>
            <a:r>
              <a:rPr lang="ko-KR" altLang="en-US" sz="2000" b="1" dirty="0">
                <a:latin typeface="+mn-ea"/>
                <a:cs typeface="Arial" pitchFamily="34" charset="0"/>
              </a:rPr>
              <a:t>전문 서비스</a:t>
            </a:r>
            <a:endParaRPr lang="en-US" altLang="ko-KR" sz="2000" b="1" dirty="0">
              <a:latin typeface="+mn-ea"/>
              <a:cs typeface="Arial" pitchFamily="34" charset="0"/>
            </a:endParaRPr>
          </a:p>
          <a:p>
            <a:pPr marL="720725"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itchFamily="34" charset="0"/>
              </a:rPr>
              <a:t>6. Special</a:t>
            </a:r>
            <a:r>
              <a:rPr lang="ko-KR" altLang="en-US" sz="2000" b="1" dirty="0">
                <a:latin typeface="+mn-ea"/>
                <a:cs typeface="Arial" pitchFamily="34" charset="0"/>
              </a:rPr>
              <a:t> 서비스</a:t>
            </a:r>
            <a:endParaRPr lang="en-US" altLang="ko-KR" sz="2000" b="1" dirty="0">
              <a:latin typeface="+mn-ea"/>
              <a:cs typeface="Arial" pitchFamily="34" charset="0"/>
            </a:endParaRPr>
          </a:p>
          <a:p>
            <a:pPr marL="720725">
              <a:lnSpc>
                <a:spcPct val="200000"/>
              </a:lnSpc>
            </a:pPr>
            <a:r>
              <a:rPr lang="en-US" altLang="ko-KR" sz="2000" b="1" dirty="0">
                <a:latin typeface="+mn-ea"/>
                <a:cs typeface="Arial" pitchFamily="34" charset="0"/>
              </a:rPr>
              <a:t>7. </a:t>
            </a:r>
            <a:r>
              <a:rPr lang="ko-KR" altLang="en-US" sz="2000" b="1" dirty="0">
                <a:latin typeface="+mn-ea"/>
                <a:cs typeface="Arial" pitchFamily="34" charset="0"/>
              </a:rPr>
              <a:t>정인 </a:t>
            </a:r>
            <a:r>
              <a:rPr lang="en-US" altLang="ko-KR" sz="2000" b="1" dirty="0">
                <a:latin typeface="+mn-ea"/>
                <a:cs typeface="Arial" pitchFamily="34" charset="0"/>
              </a:rPr>
              <a:t>Clients</a:t>
            </a:r>
          </a:p>
        </p:txBody>
      </p:sp>
    </p:spTree>
    <p:extLst>
      <p:ext uri="{BB962C8B-B14F-4D97-AF65-F5344CB8AC3E}">
        <p14:creationId xmlns:p14="http://schemas.microsoft.com/office/powerpoint/2010/main" val="30394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2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224" y="257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연  혁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970A310-72B5-4EB5-8B30-32349A058F4A}"/>
              </a:ext>
            </a:extLst>
          </p:cNvPr>
          <p:cNvSpPr/>
          <p:nvPr/>
        </p:nvSpPr>
        <p:spPr>
          <a:xfrm>
            <a:off x="416496" y="980728"/>
            <a:ext cx="8712968" cy="473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2">
              <a:lnSpc>
                <a:spcPct val="200000"/>
              </a:lnSpc>
            </a:pPr>
            <a:r>
              <a:rPr lang="ko-KR" altLang="en-US" b="1" dirty="0">
                <a:solidFill>
                  <a:schemeClr val="tx2"/>
                </a:solidFill>
                <a:latin typeface="+mn-ea"/>
                <a:cs typeface="Arial" pitchFamily="34" charset="0"/>
              </a:rPr>
              <a:t>정인</a:t>
            </a:r>
            <a:r>
              <a:rPr lang="en-US" altLang="ko-KR" b="1" dirty="0">
                <a:solidFill>
                  <a:schemeClr val="tx2"/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b="1" dirty="0">
                <a:solidFill>
                  <a:schemeClr val="tx2"/>
                </a:solidFill>
                <a:latin typeface="+mn-ea"/>
                <a:cs typeface="Arial" pitchFamily="34" charset="0"/>
              </a:rPr>
              <a:t>正因</a:t>
            </a:r>
            <a:r>
              <a:rPr lang="en-US" altLang="ko-KR" b="1" dirty="0">
                <a:solidFill>
                  <a:schemeClr val="tx2"/>
                </a:solidFill>
                <a:latin typeface="+mn-ea"/>
                <a:cs typeface="Arial" pitchFamily="34" charset="0"/>
              </a:rPr>
              <a:t>)</a:t>
            </a:r>
            <a:r>
              <a:rPr lang="ko-KR" altLang="en-US" b="1" dirty="0">
                <a:solidFill>
                  <a:schemeClr val="tx2"/>
                </a:solidFill>
                <a:latin typeface="+mn-ea"/>
                <a:cs typeface="Arial" pitchFamily="34" charset="0"/>
              </a:rPr>
              <a:t>회계법인</a:t>
            </a:r>
            <a:r>
              <a:rPr lang="ko-KR" altLang="en-US" sz="1200" dirty="0">
                <a:latin typeface="+mn-ea"/>
                <a:cs typeface="Arial" pitchFamily="34" charset="0"/>
              </a:rPr>
              <a:t>은</a:t>
            </a:r>
            <a:endParaRPr lang="en-US" altLang="ko-KR" sz="1200" dirty="0">
              <a:latin typeface="+mn-ea"/>
              <a:cs typeface="Arial" pitchFamily="34" charset="0"/>
            </a:endParaRPr>
          </a:p>
          <a:p>
            <a:pPr marL="360362">
              <a:lnSpc>
                <a:spcPct val="200000"/>
              </a:lnSpc>
            </a:pPr>
            <a:endParaRPr lang="en-US" altLang="ko-KR" sz="1200" dirty="0">
              <a:latin typeface="+mn-ea"/>
              <a:cs typeface="Arial" pitchFamily="34" charset="0"/>
            </a:endParaRPr>
          </a:p>
          <a:p>
            <a:pPr marL="892175" indent="-171450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  <a:cs typeface="Arial" pitchFamily="34" charset="0"/>
              </a:rPr>
              <a:t>2018</a:t>
            </a:r>
            <a:r>
              <a:rPr lang="ko-KR" altLang="en-US" sz="1400" dirty="0">
                <a:latin typeface="+mn-ea"/>
                <a:cs typeface="Arial" pitchFamily="34" charset="0"/>
              </a:rPr>
              <a:t>년</a:t>
            </a:r>
            <a:r>
              <a:rPr lang="en-US" altLang="ko-KR" sz="1400" dirty="0">
                <a:latin typeface="+mn-ea"/>
                <a:cs typeface="Arial" pitchFamily="34" charset="0"/>
              </a:rPr>
              <a:t> 1</a:t>
            </a:r>
            <a:r>
              <a:rPr lang="ko-KR" altLang="en-US" sz="1400" dirty="0">
                <a:latin typeface="+mn-ea"/>
                <a:cs typeface="Arial" pitchFamily="34" charset="0"/>
              </a:rPr>
              <a:t>월 </a:t>
            </a:r>
            <a:r>
              <a:rPr lang="en-US" altLang="ko-KR" sz="1400" dirty="0">
                <a:latin typeface="+mn-ea"/>
                <a:cs typeface="Arial" pitchFamily="34" charset="0"/>
              </a:rPr>
              <a:t>: </a:t>
            </a:r>
            <a:r>
              <a:rPr lang="ko-KR" altLang="en-US" sz="1400" dirty="0">
                <a:latin typeface="+mn-ea"/>
                <a:cs typeface="Arial" pitchFamily="34" charset="0"/>
              </a:rPr>
              <a:t>정인회계법인 설립 </a:t>
            </a:r>
            <a:r>
              <a:rPr lang="en-US" altLang="ko-KR" sz="1400" dirty="0">
                <a:latin typeface="+mn-ea"/>
                <a:cs typeface="Arial" pitchFamily="34" charset="0"/>
              </a:rPr>
              <a:t>(</a:t>
            </a:r>
            <a:r>
              <a:rPr lang="ko-KR" altLang="en-US" sz="1400" dirty="0">
                <a:latin typeface="+mn-ea"/>
                <a:cs typeface="Arial" pitchFamily="34" charset="0"/>
              </a:rPr>
              <a:t>정창기 대표이사 취임</a:t>
            </a:r>
            <a:r>
              <a:rPr lang="en-US" altLang="ko-KR" sz="1400" dirty="0">
                <a:latin typeface="+mn-ea"/>
                <a:cs typeface="Arial" pitchFamily="34" charset="0"/>
              </a:rPr>
              <a:t>)</a:t>
            </a:r>
          </a:p>
          <a:p>
            <a:pPr marL="892175" indent="-171450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  <a:cs typeface="Arial" pitchFamily="34" charset="0"/>
              </a:rPr>
              <a:t>2019</a:t>
            </a:r>
            <a:r>
              <a:rPr lang="ko-KR" altLang="en-US" sz="1400" dirty="0">
                <a:latin typeface="+mn-ea"/>
                <a:cs typeface="Arial" pitchFamily="34" charset="0"/>
              </a:rPr>
              <a:t>년 </a:t>
            </a:r>
            <a:r>
              <a:rPr lang="en-US" altLang="ko-KR" sz="1400" dirty="0">
                <a:latin typeface="+mn-ea"/>
                <a:cs typeface="Arial" pitchFamily="34" charset="0"/>
              </a:rPr>
              <a:t>8</a:t>
            </a:r>
            <a:r>
              <a:rPr lang="ko-KR" altLang="en-US" sz="1400" dirty="0">
                <a:latin typeface="+mn-ea"/>
                <a:cs typeface="Arial" pitchFamily="34" charset="0"/>
              </a:rPr>
              <a:t>월 </a:t>
            </a:r>
            <a:r>
              <a:rPr lang="en-US" altLang="ko-KR" sz="1400" dirty="0">
                <a:latin typeface="+mn-ea"/>
                <a:cs typeface="Arial" pitchFamily="34" charset="0"/>
              </a:rPr>
              <a:t>: </a:t>
            </a:r>
            <a:r>
              <a:rPr lang="ko-KR" altLang="en-US" sz="1400" dirty="0">
                <a:latin typeface="+mn-ea"/>
                <a:cs typeface="Arial" pitchFamily="34" charset="0"/>
              </a:rPr>
              <a:t>주권상장법인 감사인 등록 심사 신청</a:t>
            </a:r>
            <a:endParaRPr lang="en-US" altLang="ko-KR" sz="1400" dirty="0">
              <a:latin typeface="+mn-ea"/>
              <a:cs typeface="Arial" pitchFamily="34" charset="0"/>
            </a:endParaRPr>
          </a:p>
          <a:p>
            <a:pPr marL="892175" indent="-171450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1400" b="1" dirty="0">
                <a:latin typeface="+mn-ea"/>
                <a:cs typeface="Arial" pitchFamily="34" charset="0"/>
              </a:rPr>
              <a:t>2020</a:t>
            </a:r>
            <a:r>
              <a:rPr lang="ko-KR" altLang="en-US" sz="1400" b="1" dirty="0">
                <a:latin typeface="+mn-ea"/>
                <a:cs typeface="Arial" pitchFamily="34" charset="0"/>
              </a:rPr>
              <a:t>년 </a:t>
            </a:r>
            <a:r>
              <a:rPr lang="en-US" altLang="ko-KR" sz="1400" b="1" dirty="0">
                <a:latin typeface="+mn-ea"/>
                <a:cs typeface="Arial" pitchFamily="34" charset="0"/>
              </a:rPr>
              <a:t>1</a:t>
            </a:r>
            <a:r>
              <a:rPr lang="ko-KR" altLang="en-US" sz="1400" b="1" dirty="0">
                <a:latin typeface="+mn-ea"/>
                <a:cs typeface="Arial" pitchFamily="34" charset="0"/>
              </a:rPr>
              <a:t>월 </a:t>
            </a:r>
            <a:r>
              <a:rPr lang="en-US" altLang="ko-KR" sz="1400" b="1" dirty="0">
                <a:latin typeface="+mn-ea"/>
                <a:cs typeface="Arial" pitchFamily="34" charset="0"/>
              </a:rPr>
              <a:t>: </a:t>
            </a:r>
            <a:r>
              <a:rPr lang="ko-KR" altLang="en-US" sz="1400" b="1" dirty="0">
                <a:latin typeface="+mn-ea"/>
                <a:cs typeface="Arial" pitchFamily="34" charset="0"/>
              </a:rPr>
              <a:t>주권상장법인 감사인 등록 </a:t>
            </a:r>
            <a:r>
              <a:rPr lang="en-US" altLang="ko-KR" sz="1400" b="1" dirty="0">
                <a:latin typeface="+mn-ea"/>
                <a:cs typeface="Arial" pitchFamily="34" charset="0"/>
              </a:rPr>
              <a:t>(</a:t>
            </a:r>
            <a:r>
              <a:rPr lang="ko-KR" altLang="en-US" sz="1400" b="1" dirty="0">
                <a:latin typeface="+mn-ea"/>
                <a:cs typeface="Arial" pitchFamily="34" charset="0"/>
              </a:rPr>
              <a:t>제</a:t>
            </a:r>
            <a:r>
              <a:rPr lang="en-US" altLang="ko-KR" sz="1400" b="1" dirty="0">
                <a:latin typeface="+mn-ea"/>
                <a:cs typeface="Arial" pitchFamily="34" charset="0"/>
              </a:rPr>
              <a:t>38</a:t>
            </a:r>
            <a:r>
              <a:rPr lang="ko-KR" altLang="en-US" sz="1400" b="1" dirty="0">
                <a:latin typeface="+mn-ea"/>
                <a:cs typeface="Arial" pitchFamily="34" charset="0"/>
              </a:rPr>
              <a:t>호</a:t>
            </a:r>
            <a:r>
              <a:rPr lang="en-US" altLang="ko-KR" sz="1400" b="1" dirty="0">
                <a:latin typeface="+mn-ea"/>
                <a:cs typeface="Arial" pitchFamily="34" charset="0"/>
              </a:rPr>
              <a:t>)</a:t>
            </a:r>
          </a:p>
          <a:p>
            <a:pPr marL="892175" indent="-171450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  <a:cs typeface="Arial" pitchFamily="34" charset="0"/>
              </a:rPr>
              <a:t>2020</a:t>
            </a:r>
            <a:r>
              <a:rPr lang="ko-KR" altLang="en-US" sz="1400" dirty="0">
                <a:latin typeface="+mn-ea"/>
                <a:cs typeface="Arial" pitchFamily="34" charset="0"/>
              </a:rPr>
              <a:t>년 </a:t>
            </a:r>
            <a:r>
              <a:rPr lang="en-US" altLang="ko-KR" sz="1400" dirty="0">
                <a:latin typeface="+mn-ea"/>
                <a:cs typeface="Arial" pitchFamily="34" charset="0"/>
              </a:rPr>
              <a:t>6</a:t>
            </a:r>
            <a:r>
              <a:rPr lang="ko-KR" altLang="en-US" sz="1400" dirty="0">
                <a:latin typeface="+mn-ea"/>
                <a:cs typeface="Arial" pitchFamily="34" charset="0"/>
              </a:rPr>
              <a:t>월 </a:t>
            </a:r>
            <a:r>
              <a:rPr lang="en-US" altLang="ko-KR" sz="1400" dirty="0">
                <a:latin typeface="+mn-ea"/>
                <a:cs typeface="Arial" pitchFamily="34" charset="0"/>
              </a:rPr>
              <a:t>: </a:t>
            </a:r>
            <a:r>
              <a:rPr lang="ko-KR" altLang="en-US" sz="1400" dirty="0">
                <a:latin typeface="+mn-ea"/>
                <a:cs typeface="Arial" pitchFamily="34" charset="0"/>
              </a:rPr>
              <a:t>대구지점 설립</a:t>
            </a:r>
            <a:endParaRPr lang="en-US" altLang="ko-KR" sz="1400" dirty="0">
              <a:latin typeface="+mn-ea"/>
              <a:cs typeface="Arial" pitchFamily="34" charset="0"/>
            </a:endParaRPr>
          </a:p>
          <a:p>
            <a:pPr marL="892175" indent="-171450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  <a:cs typeface="Arial" pitchFamily="34" charset="0"/>
              </a:rPr>
              <a:t>2023</a:t>
            </a:r>
            <a:r>
              <a:rPr lang="ko-KR" altLang="en-US" sz="1400" dirty="0">
                <a:latin typeface="+mn-ea"/>
                <a:cs typeface="Arial" pitchFamily="34" charset="0"/>
              </a:rPr>
              <a:t>년 </a:t>
            </a:r>
            <a:r>
              <a:rPr lang="en-US" altLang="ko-KR" sz="1400" dirty="0">
                <a:latin typeface="+mn-ea"/>
                <a:cs typeface="Arial" pitchFamily="34" charset="0"/>
              </a:rPr>
              <a:t>7</a:t>
            </a:r>
            <a:r>
              <a:rPr lang="ko-KR" altLang="en-US" sz="1400" dirty="0">
                <a:latin typeface="+mn-ea"/>
                <a:cs typeface="Arial" pitchFamily="34" charset="0"/>
              </a:rPr>
              <a:t>월 현재 </a:t>
            </a:r>
            <a:r>
              <a:rPr lang="en-US" altLang="ko-KR" sz="1400" dirty="0">
                <a:latin typeface="+mn-ea"/>
                <a:cs typeface="Arial" pitchFamily="34" charset="0"/>
              </a:rPr>
              <a:t>: 55</a:t>
            </a:r>
            <a:r>
              <a:rPr lang="ko-KR" altLang="en-US" sz="1400" dirty="0">
                <a:latin typeface="+mn-ea"/>
                <a:cs typeface="Arial" pitchFamily="34" charset="0"/>
              </a:rPr>
              <a:t>명 전문가 </a:t>
            </a:r>
            <a:r>
              <a:rPr lang="en-US" altLang="ko-KR" sz="1400" dirty="0">
                <a:latin typeface="+mn-ea"/>
                <a:cs typeface="Arial" pitchFamily="34" charset="0"/>
              </a:rPr>
              <a:t>(</a:t>
            </a:r>
            <a:r>
              <a:rPr lang="ko-KR" altLang="en-US" sz="1400" dirty="0">
                <a:latin typeface="+mn-ea"/>
                <a:cs typeface="Arial" pitchFamily="34" charset="0"/>
              </a:rPr>
              <a:t>공인회계사</a:t>
            </a:r>
            <a:r>
              <a:rPr lang="en-US" altLang="ko-KR" sz="1400" dirty="0">
                <a:latin typeface="+mn-ea"/>
                <a:cs typeface="Arial" pitchFamily="34" charset="0"/>
              </a:rPr>
              <a:t>: 50</a:t>
            </a:r>
            <a:r>
              <a:rPr lang="ko-KR" altLang="en-US" sz="1400" dirty="0">
                <a:latin typeface="+mn-ea"/>
                <a:cs typeface="Arial" pitchFamily="34" charset="0"/>
              </a:rPr>
              <a:t>명</a:t>
            </a:r>
            <a:r>
              <a:rPr lang="en-US" altLang="ko-KR" sz="1400" dirty="0">
                <a:latin typeface="+mn-ea"/>
                <a:cs typeface="Arial" pitchFamily="34" charset="0"/>
              </a:rPr>
              <a:t>, </a:t>
            </a:r>
            <a:r>
              <a:rPr lang="ko-KR" altLang="en-US" sz="1400" dirty="0">
                <a:latin typeface="+mn-ea"/>
                <a:cs typeface="Arial" pitchFamily="34" charset="0"/>
              </a:rPr>
              <a:t>세무사</a:t>
            </a:r>
            <a:r>
              <a:rPr lang="en-US" altLang="ko-KR" sz="1400" dirty="0">
                <a:latin typeface="+mn-ea"/>
                <a:cs typeface="Arial" pitchFamily="34" charset="0"/>
              </a:rPr>
              <a:t>: 3</a:t>
            </a:r>
            <a:r>
              <a:rPr lang="ko-KR" altLang="en-US" sz="1400" dirty="0">
                <a:latin typeface="+mn-ea"/>
                <a:cs typeface="Arial" pitchFamily="34" charset="0"/>
              </a:rPr>
              <a:t>명</a:t>
            </a:r>
            <a:r>
              <a:rPr lang="en-US" altLang="ko-KR" sz="1400" dirty="0">
                <a:latin typeface="+mn-ea"/>
                <a:cs typeface="Arial" pitchFamily="34" charset="0"/>
              </a:rPr>
              <a:t>, AICPA: 2</a:t>
            </a:r>
            <a:r>
              <a:rPr lang="ko-KR" altLang="en-US" sz="1400" dirty="0">
                <a:latin typeface="+mn-ea"/>
                <a:cs typeface="Arial" pitchFamily="34" charset="0"/>
              </a:rPr>
              <a:t>명</a:t>
            </a:r>
            <a:r>
              <a:rPr lang="en-US" altLang="ko-KR" sz="1400" dirty="0">
                <a:latin typeface="+mn-ea"/>
                <a:cs typeface="Arial" pitchFamily="34" charset="0"/>
              </a:rPr>
              <a:t>), </a:t>
            </a:r>
            <a:r>
              <a:rPr lang="ko-KR" altLang="en-US" sz="1400" dirty="0">
                <a:latin typeface="+mn-ea"/>
                <a:cs typeface="Arial" pitchFamily="34" charset="0"/>
              </a:rPr>
              <a:t>사무직원 </a:t>
            </a:r>
            <a:r>
              <a:rPr lang="en-US" altLang="ko-KR" sz="1400" dirty="0">
                <a:latin typeface="+mn-ea"/>
                <a:cs typeface="Arial" pitchFamily="34" charset="0"/>
              </a:rPr>
              <a:t>24</a:t>
            </a:r>
            <a:r>
              <a:rPr lang="ko-KR" altLang="en-US" sz="1400" dirty="0">
                <a:latin typeface="+mn-ea"/>
                <a:cs typeface="Arial" pitchFamily="34" charset="0"/>
              </a:rPr>
              <a:t>명 등 총 </a:t>
            </a:r>
            <a:r>
              <a:rPr lang="en-US" altLang="ko-KR" sz="1400" dirty="0">
                <a:latin typeface="+mn-ea"/>
                <a:cs typeface="Arial" pitchFamily="34" charset="0"/>
              </a:rPr>
              <a:t>79</a:t>
            </a:r>
            <a:r>
              <a:rPr lang="ko-KR" altLang="en-US" sz="1400" dirty="0">
                <a:latin typeface="+mn-ea"/>
                <a:cs typeface="Arial" pitchFamily="34" charset="0"/>
              </a:rPr>
              <a:t>명</a:t>
            </a:r>
            <a:r>
              <a:rPr lang="en-US" altLang="ko-KR" sz="1400" dirty="0">
                <a:latin typeface="+mn-ea"/>
                <a:cs typeface="Arial" pitchFamily="34" charset="0"/>
              </a:rPr>
              <a:t> </a:t>
            </a:r>
          </a:p>
          <a:p>
            <a:pPr marL="892175" indent="-171450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+mn-ea"/>
                <a:cs typeface="Arial" pitchFamily="34" charset="0"/>
              </a:rPr>
              <a:t>매출액 </a:t>
            </a:r>
            <a:r>
              <a:rPr lang="en-US" altLang="ko-KR" sz="1400" dirty="0">
                <a:latin typeface="+mn-ea"/>
                <a:cs typeface="Arial" pitchFamily="34" charset="0"/>
              </a:rPr>
              <a:t>161</a:t>
            </a:r>
            <a:r>
              <a:rPr lang="ko-KR" altLang="en-US" sz="1400" dirty="0">
                <a:latin typeface="+mn-ea"/>
                <a:cs typeface="Arial" pitchFamily="34" charset="0"/>
              </a:rPr>
              <a:t>억원</a:t>
            </a:r>
            <a:r>
              <a:rPr lang="en-US" altLang="ko-KR" sz="1400" dirty="0">
                <a:latin typeface="+mn-ea"/>
                <a:cs typeface="Arial" pitchFamily="34" charset="0"/>
              </a:rPr>
              <a:t>, </a:t>
            </a:r>
            <a:r>
              <a:rPr lang="ko-KR" altLang="en-US" sz="1400" dirty="0">
                <a:latin typeface="+mn-ea"/>
                <a:cs typeface="Arial" pitchFamily="34" charset="0"/>
              </a:rPr>
              <a:t>자본금 </a:t>
            </a:r>
            <a:r>
              <a:rPr lang="en-US" altLang="ko-KR" sz="1400" dirty="0">
                <a:latin typeface="+mn-ea"/>
                <a:cs typeface="Arial" pitchFamily="34" charset="0"/>
              </a:rPr>
              <a:t>713</a:t>
            </a:r>
            <a:r>
              <a:rPr lang="ko-KR" altLang="en-US" sz="1400" dirty="0">
                <a:latin typeface="+mn-ea"/>
                <a:cs typeface="Arial" pitchFamily="34" charset="0"/>
              </a:rPr>
              <a:t>백만원 </a:t>
            </a:r>
            <a:r>
              <a:rPr lang="en-US" altLang="ko-KR" sz="1400" dirty="0">
                <a:latin typeface="+mn-ea"/>
                <a:cs typeface="Arial" pitchFamily="34" charset="0"/>
              </a:rPr>
              <a:t>(2023</a:t>
            </a:r>
            <a:r>
              <a:rPr lang="ko-KR" altLang="en-US" sz="1400" dirty="0">
                <a:latin typeface="+mn-ea"/>
                <a:cs typeface="Arial" pitchFamily="34" charset="0"/>
              </a:rPr>
              <a:t>년 </a:t>
            </a:r>
            <a:r>
              <a:rPr lang="en-US" altLang="ko-KR" sz="1400" dirty="0">
                <a:latin typeface="+mn-ea"/>
                <a:cs typeface="Arial" pitchFamily="34" charset="0"/>
              </a:rPr>
              <a:t>3</a:t>
            </a:r>
            <a:r>
              <a:rPr lang="ko-KR" altLang="en-US" sz="1400" dirty="0">
                <a:latin typeface="+mn-ea"/>
                <a:cs typeface="Arial" pitchFamily="34" charset="0"/>
              </a:rPr>
              <a:t>월 말 기준</a:t>
            </a:r>
            <a:r>
              <a:rPr lang="en-US" altLang="ko-KR" sz="1400" dirty="0">
                <a:latin typeface="+mn-ea"/>
                <a:cs typeface="Arial" pitchFamily="34" charset="0"/>
              </a:rPr>
              <a:t>)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334AEB0C-C582-488E-A7E1-FCEE6AFB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00" y="1412776"/>
            <a:ext cx="2304256" cy="21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1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3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224" y="257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조 직 도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CF9D1EB-8A51-45EE-885A-1B8C68C566E1}"/>
              </a:ext>
            </a:extLst>
          </p:cNvPr>
          <p:cNvSpPr/>
          <p:nvPr/>
        </p:nvSpPr>
        <p:spPr>
          <a:xfrm>
            <a:off x="488503" y="966883"/>
            <a:ext cx="8856985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en-US" altLang="ko-KR" sz="1400" b="1" dirty="0"/>
              <a:t>5</a:t>
            </a:r>
            <a:r>
              <a:rPr lang="ko-KR" altLang="en-US" sz="1400" b="1" dirty="0"/>
              <a:t>개 본부</a:t>
            </a:r>
            <a:r>
              <a:rPr lang="en-US" altLang="ko-KR" sz="1400" b="1" dirty="0"/>
              <a:t>, 2</a:t>
            </a:r>
            <a:r>
              <a:rPr lang="ko-KR" altLang="en-US" sz="1400" b="1" dirty="0"/>
              <a:t>개 실로 구성 </a:t>
            </a:r>
            <a:r>
              <a:rPr lang="en-US" altLang="ko-KR" sz="1400" b="1" dirty="0"/>
              <a:t>(12</a:t>
            </a:r>
            <a:r>
              <a:rPr lang="ko-KR" altLang="en-US" sz="1400" b="1" dirty="0"/>
              <a:t>개 팀</a:t>
            </a:r>
            <a:r>
              <a:rPr lang="en-US" altLang="ko-KR" sz="1400" b="1" dirty="0"/>
              <a:t>) – 2023</a:t>
            </a:r>
            <a:r>
              <a:rPr lang="ko-KR" altLang="en-US" sz="1400" b="1" dirty="0"/>
              <a:t>년 </a:t>
            </a:r>
            <a:r>
              <a:rPr lang="en-US" altLang="ko-KR" sz="1400" b="1" dirty="0"/>
              <a:t>7</a:t>
            </a:r>
            <a:r>
              <a:rPr lang="ko-KR" altLang="en-US" sz="1400" b="1" dirty="0"/>
              <a:t>월 현재</a:t>
            </a:r>
            <a:endParaRPr lang="en-US" altLang="ko-KR" sz="1400" b="1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8E07D6-91BE-0F5E-6A44-E653D509ACFC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3798732" y="2704084"/>
            <a:ext cx="2294718" cy="12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B3AD727-6594-0505-FDC6-4F3037F8810A}"/>
              </a:ext>
            </a:extLst>
          </p:cNvPr>
          <p:cNvCxnSpPr>
            <a:cxnSpLocks/>
            <a:stCxn id="7" idx="2"/>
            <a:endCxn id="33" idx="0"/>
          </p:cNvCxnSpPr>
          <p:nvPr/>
        </p:nvCxnSpPr>
        <p:spPr>
          <a:xfrm>
            <a:off x="4958442" y="2140136"/>
            <a:ext cx="16508" cy="1941191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5182C0-52E4-B92F-FB85-2D691C58FB36}"/>
              </a:ext>
            </a:extLst>
          </p:cNvPr>
          <p:cNvSpPr/>
          <p:nvPr/>
        </p:nvSpPr>
        <p:spPr>
          <a:xfrm>
            <a:off x="4132732" y="3214636"/>
            <a:ext cx="1651419" cy="45887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대표이사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3544EF0-150C-6BE7-CC10-C72915DF6C8A}"/>
              </a:ext>
            </a:extLst>
          </p:cNvPr>
          <p:cNvSpPr/>
          <p:nvPr/>
        </p:nvSpPr>
        <p:spPr>
          <a:xfrm>
            <a:off x="4132732" y="2447950"/>
            <a:ext cx="1651419" cy="458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이사회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운영위원회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BC30897-DF18-97E2-5BF2-85183FACE0C6}"/>
              </a:ext>
            </a:extLst>
          </p:cNvPr>
          <p:cNvSpPr/>
          <p:nvPr/>
        </p:nvSpPr>
        <p:spPr>
          <a:xfrm>
            <a:off x="4132732" y="1681263"/>
            <a:ext cx="1651419" cy="458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사원총회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8EA3FC9-AF52-2EB1-D163-492E97B72120}"/>
              </a:ext>
            </a:extLst>
          </p:cNvPr>
          <p:cNvSpPr/>
          <p:nvPr/>
        </p:nvSpPr>
        <p:spPr>
          <a:xfrm>
            <a:off x="6212913" y="2969127"/>
            <a:ext cx="1546209" cy="328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사원심사위원회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FCB5C33-BBD3-F853-046C-EB9B6D95878A}"/>
              </a:ext>
            </a:extLst>
          </p:cNvPr>
          <p:cNvSpPr/>
          <p:nvPr/>
        </p:nvSpPr>
        <p:spPr>
          <a:xfrm>
            <a:off x="2119025" y="2309120"/>
            <a:ext cx="1546209" cy="328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감사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7B7741E-25BB-3C6B-8829-52F45EFB30F5}"/>
              </a:ext>
            </a:extLst>
          </p:cNvPr>
          <p:cNvSpPr/>
          <p:nvPr/>
        </p:nvSpPr>
        <p:spPr>
          <a:xfrm>
            <a:off x="6212915" y="2543017"/>
            <a:ext cx="1546209" cy="328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리스크관리위원회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1ACAD28-D3AB-C7F1-7D7A-F2D34F1708E2}"/>
              </a:ext>
            </a:extLst>
          </p:cNvPr>
          <p:cNvSpPr/>
          <p:nvPr/>
        </p:nvSpPr>
        <p:spPr>
          <a:xfrm>
            <a:off x="6212914" y="2116906"/>
            <a:ext cx="1546209" cy="328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인사윤리위원회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7E02AB1-5BD7-04A1-6B4C-D835582C81D8}"/>
              </a:ext>
            </a:extLst>
          </p:cNvPr>
          <p:cNvSpPr/>
          <p:nvPr/>
        </p:nvSpPr>
        <p:spPr>
          <a:xfrm>
            <a:off x="2119023" y="2768036"/>
            <a:ext cx="1546209" cy="328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준법감시인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99638B7-3A42-6F8F-F280-12C90BE65AC5}"/>
              </a:ext>
            </a:extLst>
          </p:cNvPr>
          <p:cNvSpPr/>
          <p:nvPr/>
        </p:nvSpPr>
        <p:spPr>
          <a:xfrm>
            <a:off x="1108467" y="4081327"/>
            <a:ext cx="7732965" cy="2011970"/>
          </a:xfrm>
          <a:prstGeom prst="rect">
            <a:avLst/>
          </a:prstGeom>
          <a:noFill/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288F26E-7FCD-7888-4C99-E17873B937DA}"/>
              </a:ext>
            </a:extLst>
          </p:cNvPr>
          <p:cNvGrpSpPr/>
          <p:nvPr/>
        </p:nvGrpSpPr>
        <p:grpSpPr>
          <a:xfrm>
            <a:off x="1208584" y="4189733"/>
            <a:ext cx="7567020" cy="811069"/>
            <a:chOff x="509639" y="2840645"/>
            <a:chExt cx="5683621" cy="732371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2910C274-C0A0-9994-7B8E-2C1BF3F15E61}"/>
                </a:ext>
              </a:extLst>
            </p:cNvPr>
            <p:cNvSpPr/>
            <p:nvPr/>
          </p:nvSpPr>
          <p:spPr>
            <a:xfrm>
              <a:off x="509639" y="2840645"/>
              <a:ext cx="770953" cy="732371"/>
            </a:xfrm>
            <a:prstGeom prst="rect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1</a:t>
              </a: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본부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D23482B-21D2-61BE-C14C-361F25FCA097}"/>
                </a:ext>
              </a:extLst>
            </p:cNvPr>
            <p:cNvSpPr/>
            <p:nvPr/>
          </p:nvSpPr>
          <p:spPr>
            <a:xfrm>
              <a:off x="1328417" y="2840645"/>
              <a:ext cx="770953" cy="732371"/>
            </a:xfrm>
            <a:prstGeom prst="rect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2</a:t>
              </a: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본부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2283DA3F-361D-F7B6-D61A-279FC6AF0976}"/>
                </a:ext>
              </a:extLst>
            </p:cNvPr>
            <p:cNvSpPr/>
            <p:nvPr/>
          </p:nvSpPr>
          <p:spPr>
            <a:xfrm>
              <a:off x="2147195" y="2840645"/>
              <a:ext cx="770953" cy="732371"/>
            </a:xfrm>
            <a:prstGeom prst="rect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3</a:t>
              </a: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본부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723E8CC-54D3-3A03-8772-CF82124D5A7A}"/>
                </a:ext>
              </a:extLst>
            </p:cNvPr>
            <p:cNvSpPr/>
            <p:nvPr/>
          </p:nvSpPr>
          <p:spPr>
            <a:xfrm>
              <a:off x="5422307" y="2840645"/>
              <a:ext cx="770953" cy="7323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경영지원실</a:t>
              </a: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A979624-29BE-47A8-64EB-6D886B2908C4}"/>
                </a:ext>
              </a:extLst>
            </p:cNvPr>
            <p:cNvSpPr/>
            <p:nvPr/>
          </p:nvSpPr>
          <p:spPr>
            <a:xfrm>
              <a:off x="4603529" y="2840645"/>
              <a:ext cx="770953" cy="7323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품질관리실</a:t>
              </a: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3A832F54-033F-1AB5-689D-E8EBF115D16C}"/>
                </a:ext>
              </a:extLst>
            </p:cNvPr>
            <p:cNvSpPr/>
            <p:nvPr/>
          </p:nvSpPr>
          <p:spPr>
            <a:xfrm>
              <a:off x="2965973" y="2840645"/>
              <a:ext cx="770953" cy="732371"/>
            </a:xfrm>
            <a:prstGeom prst="rect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4</a:t>
              </a: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본부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D6D69658-3AC9-AF7A-5B6C-062EA5BBC3B7}"/>
                </a:ext>
              </a:extLst>
            </p:cNvPr>
            <p:cNvSpPr/>
            <p:nvPr/>
          </p:nvSpPr>
          <p:spPr>
            <a:xfrm>
              <a:off x="3784751" y="2840645"/>
              <a:ext cx="770953" cy="732371"/>
            </a:xfrm>
            <a:prstGeom prst="rect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5</a:t>
              </a: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본부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A462D9F9-58C7-4E78-10EF-3C5E9774E486}"/>
              </a:ext>
            </a:extLst>
          </p:cNvPr>
          <p:cNvSpPr/>
          <p:nvPr/>
        </p:nvSpPr>
        <p:spPr>
          <a:xfrm>
            <a:off x="2031334" y="2244379"/>
            <a:ext cx="1767398" cy="944155"/>
          </a:xfrm>
          <a:prstGeom prst="rect">
            <a:avLst/>
          </a:prstGeom>
          <a:noFill/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91EC91B-EE49-5CE3-0B04-C3DE76EDAC96}"/>
              </a:ext>
            </a:extLst>
          </p:cNvPr>
          <p:cNvSpPr/>
          <p:nvPr/>
        </p:nvSpPr>
        <p:spPr>
          <a:xfrm>
            <a:off x="6093450" y="2001331"/>
            <a:ext cx="1820521" cy="1405504"/>
          </a:xfrm>
          <a:prstGeom prst="rect">
            <a:avLst/>
          </a:prstGeom>
          <a:noFill/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E122942-0417-1B6D-D4E1-8B62699C7821}"/>
              </a:ext>
            </a:extLst>
          </p:cNvPr>
          <p:cNvGrpSpPr/>
          <p:nvPr/>
        </p:nvGrpSpPr>
        <p:grpSpPr>
          <a:xfrm>
            <a:off x="1208584" y="5141212"/>
            <a:ext cx="7567020" cy="811069"/>
            <a:chOff x="509639" y="2840645"/>
            <a:chExt cx="5683621" cy="732371"/>
          </a:xfrm>
          <a:noFill/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EDE6F18B-6679-72AB-47B5-1723D2F38CCC}"/>
                </a:ext>
              </a:extLst>
            </p:cNvPr>
            <p:cNvSpPr/>
            <p:nvPr/>
          </p:nvSpPr>
          <p:spPr>
            <a:xfrm>
              <a:off x="509639" y="2840645"/>
              <a:ext cx="770953" cy="732371"/>
            </a:xfrm>
            <a:prstGeom prst="rect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금융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CBAB441-3C6A-97BC-121E-9F4D6B758F58}"/>
                </a:ext>
              </a:extLst>
            </p:cNvPr>
            <p:cNvSpPr/>
            <p:nvPr/>
          </p:nvSpPr>
          <p:spPr>
            <a:xfrm>
              <a:off x="1328417" y="2840645"/>
              <a:ext cx="770953" cy="732371"/>
            </a:xfrm>
            <a:prstGeom prst="rect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산업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1,7</a:t>
              </a: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6C15F1D-3BF7-3912-1F05-FC5F1C705785}"/>
                </a:ext>
              </a:extLst>
            </p:cNvPr>
            <p:cNvSpPr/>
            <p:nvPr/>
          </p:nvSpPr>
          <p:spPr>
            <a:xfrm>
              <a:off x="2147195" y="2840645"/>
              <a:ext cx="770953" cy="732371"/>
            </a:xfrm>
            <a:prstGeom prst="rect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산업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2,3,5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CF07263B-976B-F665-6F43-86DFE5058849}"/>
                </a:ext>
              </a:extLst>
            </p:cNvPr>
            <p:cNvSpPr/>
            <p:nvPr/>
          </p:nvSpPr>
          <p:spPr>
            <a:xfrm>
              <a:off x="5422307" y="2840645"/>
              <a:ext cx="770953" cy="732371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경영지원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A9D9D44-EBD4-1B25-D44B-55138B2DAC09}"/>
                </a:ext>
              </a:extLst>
            </p:cNvPr>
            <p:cNvSpPr/>
            <p:nvPr/>
          </p:nvSpPr>
          <p:spPr>
            <a:xfrm>
              <a:off x="4603529" y="2840645"/>
              <a:ext cx="770953" cy="732371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품질관리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E8ED31E3-1A64-F389-B237-B8624F6A12E7}"/>
                </a:ext>
              </a:extLst>
            </p:cNvPr>
            <p:cNvSpPr/>
            <p:nvPr/>
          </p:nvSpPr>
          <p:spPr>
            <a:xfrm>
              <a:off x="2965973" y="2840645"/>
              <a:ext cx="770953" cy="732371"/>
            </a:xfrm>
            <a:prstGeom prst="rect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세무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1,2,3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재무자문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1,3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35E2D7BD-CC6C-3B9A-2B02-429CC9EA0C39}"/>
                </a:ext>
              </a:extLst>
            </p:cNvPr>
            <p:cNvSpPr/>
            <p:nvPr/>
          </p:nvSpPr>
          <p:spPr>
            <a:xfrm>
              <a:off x="3784751" y="2840645"/>
              <a:ext cx="770953" cy="732371"/>
            </a:xfrm>
            <a:prstGeom prst="rect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대구지점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97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4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224" y="257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매출 현황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EFFF3C0-69B0-DEBB-57D7-205B3D518E3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88950" y="1412875"/>
            <a:ext cx="8921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Line 206">
            <a:extLst>
              <a:ext uri="{FF2B5EF4-FFF2-40B4-BE49-F238E27FC236}">
                <a16:creationId xmlns:a16="http://schemas.microsoft.com/office/drawing/2014/main" id="{52680983-F629-7FEB-4083-F4B1C99AD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177958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Rectangle 207">
            <a:extLst>
              <a:ext uri="{FF2B5EF4-FFF2-40B4-BE49-F238E27FC236}">
                <a16:creationId xmlns:a16="http://schemas.microsoft.com/office/drawing/2014/main" id="{5204AD0F-BC47-AE25-A688-DA39093F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1779588"/>
            <a:ext cx="6350" cy="47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Line 208">
            <a:extLst>
              <a:ext uri="{FF2B5EF4-FFF2-40B4-BE49-F238E27FC236}">
                <a16:creationId xmlns:a16="http://schemas.microsoft.com/office/drawing/2014/main" id="{781E6B15-6498-2C9D-AAD9-031FDF104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214471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Rectangle 209">
            <a:extLst>
              <a:ext uri="{FF2B5EF4-FFF2-40B4-BE49-F238E27FC236}">
                <a16:creationId xmlns:a16="http://schemas.microsoft.com/office/drawing/2014/main" id="{2FFA568F-F9FE-0527-2091-F4ACE91CD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144713"/>
            <a:ext cx="6350" cy="63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Line 210">
            <a:extLst>
              <a:ext uri="{FF2B5EF4-FFF2-40B4-BE49-F238E27FC236}">
                <a16:creationId xmlns:a16="http://schemas.microsoft.com/office/drawing/2014/main" id="{11C5C683-8263-2368-F27D-E334D18B0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251142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Rectangle 211">
            <a:extLst>
              <a:ext uri="{FF2B5EF4-FFF2-40B4-BE49-F238E27FC236}">
                <a16:creationId xmlns:a16="http://schemas.microsoft.com/office/drawing/2014/main" id="{B65F5F3C-5565-2C7D-D75C-529FE7FF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511425"/>
            <a:ext cx="6350" cy="47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Line 212">
            <a:extLst>
              <a:ext uri="{FF2B5EF4-FFF2-40B4-BE49-F238E27FC236}">
                <a16:creationId xmlns:a16="http://schemas.microsoft.com/office/drawing/2014/main" id="{4BB9FD7F-FF15-9D82-0AB3-1EEBD1343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287655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Rectangle 213">
            <a:extLst>
              <a:ext uri="{FF2B5EF4-FFF2-40B4-BE49-F238E27FC236}">
                <a16:creationId xmlns:a16="http://schemas.microsoft.com/office/drawing/2014/main" id="{86B071C9-2673-9738-33FA-D98CBEED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76550"/>
            <a:ext cx="6350" cy="63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Line 214">
            <a:extLst>
              <a:ext uri="{FF2B5EF4-FFF2-40B4-BE49-F238E27FC236}">
                <a16:creationId xmlns:a16="http://schemas.microsoft.com/office/drawing/2014/main" id="{E9D374C2-7AB1-6C8D-2488-533165CB3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324326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Rectangle 215">
            <a:extLst>
              <a:ext uri="{FF2B5EF4-FFF2-40B4-BE49-F238E27FC236}">
                <a16:creationId xmlns:a16="http://schemas.microsoft.com/office/drawing/2014/main" id="{E19CCB76-D270-1C47-8EE3-486F07C7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3243263"/>
            <a:ext cx="6350" cy="63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Line 216">
            <a:extLst>
              <a:ext uri="{FF2B5EF4-FFF2-40B4-BE49-F238E27FC236}">
                <a16:creationId xmlns:a16="http://schemas.microsoft.com/office/drawing/2014/main" id="{5D5CB686-92F5-C854-9C48-E8E3A815F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360997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Rectangle 217">
            <a:extLst>
              <a:ext uri="{FF2B5EF4-FFF2-40B4-BE49-F238E27FC236}">
                <a16:creationId xmlns:a16="http://schemas.microsoft.com/office/drawing/2014/main" id="{AB528F86-D445-86C9-F13D-245511E4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3609975"/>
            <a:ext cx="6350" cy="47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Line 218">
            <a:extLst>
              <a:ext uri="{FF2B5EF4-FFF2-40B4-BE49-F238E27FC236}">
                <a16:creationId xmlns:a16="http://schemas.microsoft.com/office/drawing/2014/main" id="{4D354BCC-4A24-6534-EB96-DFE5E17ED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397510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Rectangle 219">
            <a:extLst>
              <a:ext uri="{FF2B5EF4-FFF2-40B4-BE49-F238E27FC236}">
                <a16:creationId xmlns:a16="http://schemas.microsoft.com/office/drawing/2014/main" id="{B2225953-C131-AEF3-5610-7333C320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3975100"/>
            <a:ext cx="6350" cy="63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" name="Line 220">
            <a:extLst>
              <a:ext uri="{FF2B5EF4-FFF2-40B4-BE49-F238E27FC236}">
                <a16:creationId xmlns:a16="http://schemas.microsoft.com/office/drawing/2014/main" id="{9CAE5AE4-3931-9F78-6B40-AD3228A5F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434181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" name="Rectangle 221">
            <a:extLst>
              <a:ext uri="{FF2B5EF4-FFF2-40B4-BE49-F238E27FC236}">
                <a16:creationId xmlns:a16="http://schemas.microsoft.com/office/drawing/2014/main" id="{1D8DFE3D-EA24-5484-F8C0-B5B753D1E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4341813"/>
            <a:ext cx="6350" cy="47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Line 222">
            <a:extLst>
              <a:ext uri="{FF2B5EF4-FFF2-40B4-BE49-F238E27FC236}">
                <a16:creationId xmlns:a16="http://schemas.microsoft.com/office/drawing/2014/main" id="{A917134D-AFB3-7369-644B-36BA5AF05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470693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Rectangle 223">
            <a:extLst>
              <a:ext uri="{FF2B5EF4-FFF2-40B4-BE49-F238E27FC236}">
                <a16:creationId xmlns:a16="http://schemas.microsoft.com/office/drawing/2014/main" id="{1310AF9B-F6AE-4697-C098-A46CC1193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4706938"/>
            <a:ext cx="6350" cy="63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Line 224">
            <a:extLst>
              <a:ext uri="{FF2B5EF4-FFF2-40B4-BE49-F238E27FC236}">
                <a16:creationId xmlns:a16="http://schemas.microsoft.com/office/drawing/2014/main" id="{FE3384C9-0C82-F7DF-8C2D-7B7FBFB85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507365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Rectangle 225">
            <a:extLst>
              <a:ext uri="{FF2B5EF4-FFF2-40B4-BE49-F238E27FC236}">
                <a16:creationId xmlns:a16="http://schemas.microsoft.com/office/drawing/2014/main" id="{3945C890-0EB1-63AD-D5F1-A7FBD3359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5073650"/>
            <a:ext cx="6350" cy="47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Line 226">
            <a:extLst>
              <a:ext uri="{FF2B5EF4-FFF2-40B4-BE49-F238E27FC236}">
                <a16:creationId xmlns:a16="http://schemas.microsoft.com/office/drawing/2014/main" id="{04FAB1FC-16CC-5C04-A215-2A6A5DBDE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700" y="543877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" name="Rectangle 227">
            <a:extLst>
              <a:ext uri="{FF2B5EF4-FFF2-40B4-BE49-F238E27FC236}">
                <a16:creationId xmlns:a16="http://schemas.microsoft.com/office/drawing/2014/main" id="{13BEC0E1-E80E-FACC-833F-DBE2601CE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5438775"/>
            <a:ext cx="6350" cy="63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C560D810-7796-0B8C-2E91-7CD6005F9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90855"/>
              </p:ext>
            </p:extLst>
          </p:nvPr>
        </p:nvGraphicFramePr>
        <p:xfrm>
          <a:off x="560512" y="1484784"/>
          <a:ext cx="8640960" cy="3943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545">
                  <a:extLst>
                    <a:ext uri="{9D8B030D-6E8A-4147-A177-3AD203B41FA5}">
                      <a16:colId xmlns:a16="http://schemas.microsoft.com/office/drawing/2014/main" val="334455069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4026877180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671059454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107323096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1088344600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47847782"/>
                    </a:ext>
                  </a:extLst>
                </a:gridCol>
              </a:tblGrid>
              <a:tr h="474419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 dirty="0">
                          <a:effectLst/>
                        </a:rPr>
                        <a:t>구 분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</a:t>
                      </a:r>
                      <a:r>
                        <a:rPr lang="ko-KR" sz="1050" kern="100" dirty="0">
                          <a:effectLst/>
                        </a:rPr>
                        <a:t>기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r>
                        <a:rPr lang="ko-KR" sz="1050" kern="100" dirty="0">
                          <a:effectLst/>
                        </a:rPr>
                        <a:t>기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4</a:t>
                      </a:r>
                      <a:r>
                        <a:rPr lang="ko-KR" sz="1050" kern="100" dirty="0">
                          <a:effectLst/>
                        </a:rPr>
                        <a:t>기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</a:t>
                      </a:r>
                      <a:r>
                        <a:rPr lang="ko-KR" sz="1050" kern="100" dirty="0">
                          <a:effectLst/>
                        </a:rPr>
                        <a:t>기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</a:t>
                      </a:r>
                      <a:r>
                        <a:rPr lang="ko-KR" sz="1050" kern="100" dirty="0">
                          <a:effectLst/>
                        </a:rPr>
                        <a:t>기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2747605"/>
                  </a:ext>
                </a:extLst>
              </a:tr>
              <a:tr h="560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</a:rPr>
                        <a:t>(2018.4.1~2019.3.31)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</a:rPr>
                        <a:t>(2019.4.1~2020.3.31)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</a:rPr>
                        <a:t>(2020.4.1~2021.3.31)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</a:rPr>
                        <a:t>(2021.4.1~2022.3.31)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</a:rPr>
                        <a:t>(2022.4.1~2023.3.31)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450059"/>
                  </a:ext>
                </a:extLst>
              </a:tr>
              <a:tr h="5816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 dirty="0">
                          <a:effectLst/>
                        </a:rPr>
                        <a:t>회계감사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919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1,991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3,514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</a:rPr>
                        <a:t>4,500</a:t>
                      </a:r>
                      <a:endParaRPr lang="ko-KR" sz="105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5,507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629395"/>
                  </a:ext>
                </a:extLst>
              </a:tr>
              <a:tr h="5816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>
                          <a:effectLst/>
                        </a:rPr>
                        <a:t>세무자문 및 세무조정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1,085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</a:rPr>
                        <a:t>2,233</a:t>
                      </a:r>
                      <a:endParaRPr lang="ko-KR" sz="105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</a:rPr>
                        <a:t>3,227</a:t>
                      </a:r>
                      <a:endParaRPr lang="ko-KR" sz="105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4,241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2,844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858159"/>
                  </a:ext>
                </a:extLst>
              </a:tr>
              <a:tr h="5816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>
                          <a:effectLst/>
                        </a:rPr>
                        <a:t>세무기장대리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1,173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</a:rPr>
                        <a:t>1,591</a:t>
                      </a:r>
                      <a:endParaRPr lang="ko-KR" sz="105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</a:rPr>
                        <a:t>1,818</a:t>
                      </a:r>
                      <a:endParaRPr lang="ko-KR" sz="105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1,716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1,504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352604"/>
                  </a:ext>
                </a:extLst>
              </a:tr>
              <a:tr h="5816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>
                          <a:effectLst/>
                        </a:rPr>
                        <a:t>경영자문 및 기타 용역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2,299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</a:rPr>
                        <a:t>5,903</a:t>
                      </a:r>
                      <a:endParaRPr lang="ko-KR" sz="105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5,895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</a:rPr>
                        <a:t>7,074</a:t>
                      </a:r>
                      <a:endParaRPr lang="ko-KR" sz="105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6,272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1822192"/>
                  </a:ext>
                </a:extLst>
              </a:tr>
              <a:tr h="5816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 dirty="0">
                          <a:effectLst/>
                        </a:rPr>
                        <a:t>합 계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00" dirty="0">
                          <a:solidFill>
                            <a:schemeClr val="bg1"/>
                          </a:solidFill>
                          <a:effectLst/>
                        </a:rPr>
                        <a:t>5,476</a:t>
                      </a:r>
                      <a:endParaRPr lang="ko-KR" sz="105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00" dirty="0">
                          <a:solidFill>
                            <a:schemeClr val="bg1"/>
                          </a:solidFill>
                          <a:effectLst/>
                        </a:rPr>
                        <a:t>11,718</a:t>
                      </a:r>
                      <a:endParaRPr lang="ko-KR" sz="105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00" dirty="0">
                          <a:solidFill>
                            <a:schemeClr val="bg1"/>
                          </a:solidFill>
                          <a:effectLst/>
                        </a:rPr>
                        <a:t>14,453</a:t>
                      </a:r>
                      <a:endParaRPr lang="ko-KR" sz="105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00" dirty="0">
                          <a:solidFill>
                            <a:schemeClr val="bg1"/>
                          </a:solidFill>
                          <a:effectLst/>
                        </a:rPr>
                        <a:t>17,531</a:t>
                      </a:r>
                      <a:endParaRPr lang="ko-KR" sz="105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00" dirty="0">
                          <a:solidFill>
                            <a:schemeClr val="bg1"/>
                          </a:solidFill>
                          <a:effectLst/>
                        </a:rPr>
                        <a:t>16,127</a:t>
                      </a:r>
                      <a:endParaRPr lang="ko-KR" sz="105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95268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AC78FF79-1AAC-3C1E-6686-83D539C9202A}"/>
              </a:ext>
            </a:extLst>
          </p:cNvPr>
          <p:cNvSpPr/>
          <p:nvPr/>
        </p:nvSpPr>
        <p:spPr>
          <a:xfrm>
            <a:off x="8043638" y="1085011"/>
            <a:ext cx="1152128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(</a:t>
            </a:r>
            <a:r>
              <a:rPr lang="ko-KR" altLang="en-US" sz="1100" dirty="0"/>
              <a:t>단위 </a:t>
            </a:r>
            <a:r>
              <a:rPr lang="en-US" altLang="ko-KR" sz="1100" dirty="0"/>
              <a:t>: </a:t>
            </a:r>
            <a:r>
              <a:rPr lang="ko-KR" altLang="en-US" sz="1100" dirty="0"/>
              <a:t>백만원</a:t>
            </a:r>
            <a:r>
              <a:rPr lang="en-US" altLang="ko-KR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748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5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224" y="257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인원 현황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F6E1CBC-ED56-4D2B-BB9D-DD1F3801F316}"/>
              </a:ext>
            </a:extLst>
          </p:cNvPr>
          <p:cNvSpPr/>
          <p:nvPr/>
        </p:nvSpPr>
        <p:spPr>
          <a:xfrm>
            <a:off x="488503" y="1143758"/>
            <a:ext cx="8856985" cy="353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300" dirty="0"/>
              <a:t> </a:t>
            </a:r>
            <a:r>
              <a:rPr lang="ko-KR" altLang="en-US" sz="1300" b="1" dirty="0"/>
              <a:t>소속 회계사 </a:t>
            </a:r>
            <a:r>
              <a:rPr lang="en-US" altLang="ko-KR" sz="1300" b="1" dirty="0"/>
              <a:t>50</a:t>
            </a:r>
            <a:r>
              <a:rPr lang="ko-KR" altLang="en-US" sz="1300" b="1" dirty="0"/>
              <a:t>명 </a:t>
            </a:r>
            <a:r>
              <a:rPr lang="en-US" altLang="ko-KR" sz="1300" b="1" dirty="0"/>
              <a:t>(</a:t>
            </a:r>
            <a:r>
              <a:rPr lang="ko-KR" altLang="en-US" sz="1300" b="1" dirty="0"/>
              <a:t>수습 </a:t>
            </a:r>
            <a:r>
              <a:rPr lang="en-US" altLang="ko-KR" sz="1300" b="1" dirty="0"/>
              <a:t>2</a:t>
            </a:r>
            <a:r>
              <a:rPr lang="ko-KR" altLang="en-US" sz="1300" b="1" dirty="0"/>
              <a:t>명 포함</a:t>
            </a:r>
            <a:r>
              <a:rPr lang="en-US" altLang="ko-KR" sz="1300" b="1" dirty="0"/>
              <a:t>), </a:t>
            </a:r>
            <a:r>
              <a:rPr lang="ko-KR" altLang="en-US" sz="1300" b="1" dirty="0"/>
              <a:t>전문직 </a:t>
            </a:r>
            <a:r>
              <a:rPr lang="en-US" altLang="ko-KR" sz="1300" b="1" dirty="0"/>
              <a:t>5</a:t>
            </a:r>
            <a:r>
              <a:rPr lang="ko-KR" altLang="en-US" sz="1300" b="1" dirty="0"/>
              <a:t>명 </a:t>
            </a:r>
            <a:r>
              <a:rPr lang="en-US" altLang="ko-KR" sz="1300" b="1" dirty="0"/>
              <a:t>(</a:t>
            </a:r>
            <a:r>
              <a:rPr lang="ko-KR" altLang="en-US" sz="1300" b="1" dirty="0"/>
              <a:t>세무사 </a:t>
            </a:r>
            <a:r>
              <a:rPr lang="en-US" altLang="ko-KR" sz="1300" b="1" dirty="0"/>
              <a:t>3</a:t>
            </a:r>
            <a:r>
              <a:rPr lang="ko-KR" altLang="en-US" sz="1300" b="1" dirty="0"/>
              <a:t>명</a:t>
            </a:r>
            <a:r>
              <a:rPr lang="en-US" altLang="ko-KR" sz="1300" b="1" dirty="0"/>
              <a:t>, AICPA 2</a:t>
            </a:r>
            <a:r>
              <a:rPr lang="ko-KR" altLang="en-US" sz="1300" b="1" dirty="0"/>
              <a:t>명</a:t>
            </a:r>
            <a:r>
              <a:rPr lang="en-US" altLang="ko-KR" sz="1300" b="1" dirty="0"/>
              <a:t>), </a:t>
            </a:r>
            <a:r>
              <a:rPr lang="ko-KR" altLang="en-US" sz="1300" b="1" dirty="0"/>
              <a:t>사무직원 </a:t>
            </a:r>
            <a:r>
              <a:rPr lang="en-US" altLang="ko-KR" sz="1300" b="1" dirty="0"/>
              <a:t>24</a:t>
            </a:r>
            <a:r>
              <a:rPr lang="ko-KR" altLang="en-US" sz="1300" b="1" dirty="0"/>
              <a:t>명 </a:t>
            </a:r>
            <a:r>
              <a:rPr lang="en-US" altLang="ko-KR" sz="1300" b="1" dirty="0"/>
              <a:t>- 2023</a:t>
            </a:r>
            <a:r>
              <a:rPr lang="ko-KR" altLang="en-US" sz="1300" b="1" dirty="0"/>
              <a:t>년 </a:t>
            </a:r>
            <a:r>
              <a:rPr lang="en-US" altLang="ko-KR" sz="1300" b="1" dirty="0"/>
              <a:t>7</a:t>
            </a:r>
            <a:r>
              <a:rPr lang="ko-KR" altLang="en-US" sz="1300" b="1" dirty="0"/>
              <a:t>월 현재</a:t>
            </a:r>
            <a:endParaRPr lang="en-US" altLang="ko-KR" sz="1300" b="1" dirty="0"/>
          </a:p>
        </p:txBody>
      </p:sp>
      <p:graphicFrame>
        <p:nvGraphicFramePr>
          <p:cNvPr id="244" name="표 243">
            <a:extLst>
              <a:ext uri="{FF2B5EF4-FFF2-40B4-BE49-F238E27FC236}">
                <a16:creationId xmlns:a16="http://schemas.microsoft.com/office/drawing/2014/main" id="{D56F6AEF-97FB-74D1-A4B3-7951E3DC5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25437"/>
              </p:ext>
            </p:extLst>
          </p:nvPr>
        </p:nvGraphicFramePr>
        <p:xfrm>
          <a:off x="652973" y="1891587"/>
          <a:ext cx="8692515" cy="388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905">
                  <a:extLst>
                    <a:ext uri="{9D8B030D-6E8A-4147-A177-3AD203B41FA5}">
                      <a16:colId xmlns:a16="http://schemas.microsoft.com/office/drawing/2014/main" val="184789552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132655035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1036052837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1928865953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2709594605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3059195252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384827586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1797065042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1067595943"/>
                    </a:ext>
                  </a:extLst>
                </a:gridCol>
              </a:tblGrid>
              <a:tr h="388843"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 dirty="0">
                          <a:effectLst/>
                        </a:rPr>
                        <a:t>소속팀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>
                          <a:effectLst/>
                        </a:rPr>
                        <a:t>인원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>
                          <a:effectLst/>
                        </a:rPr>
                        <a:t>소속 회계사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>
                          <a:effectLst/>
                        </a:rPr>
                        <a:t>전문위원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>
                          <a:effectLst/>
                        </a:rPr>
                        <a:t>사무직원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431230"/>
                  </a:ext>
                </a:extLst>
              </a:tr>
              <a:tr h="3888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 dirty="0">
                          <a:effectLst/>
                        </a:rPr>
                        <a:t>이사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 dirty="0">
                          <a:effectLst/>
                        </a:rPr>
                        <a:t>회계사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 dirty="0">
                          <a:effectLst/>
                        </a:rPr>
                        <a:t>수습회계사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 dirty="0">
                          <a:effectLst/>
                        </a:rPr>
                        <a:t>비상근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 dirty="0">
                          <a:effectLst/>
                        </a:rPr>
                        <a:t>세무사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AICPA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47880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ko-KR" sz="1100" kern="100" dirty="0">
                          <a:effectLst/>
                        </a:rPr>
                        <a:t>본부</a:t>
                      </a:r>
                      <a:r>
                        <a:rPr lang="en-US" altLang="ko-KR" sz="1100" kern="100" dirty="0">
                          <a:effectLst/>
                        </a:rPr>
                        <a:t>(</a:t>
                      </a:r>
                      <a:r>
                        <a:rPr lang="ko-KR" altLang="en-US" sz="1100" kern="100" dirty="0">
                          <a:effectLst/>
                        </a:rPr>
                        <a:t>금융</a:t>
                      </a:r>
                      <a:r>
                        <a:rPr lang="en-US" altLang="ko-KR" sz="1100" kern="100" dirty="0">
                          <a:effectLst/>
                        </a:rPr>
                        <a:t>)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9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810889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ko-KR" sz="1100" kern="100" dirty="0">
                          <a:effectLst/>
                        </a:rPr>
                        <a:t>본부</a:t>
                      </a:r>
                      <a:r>
                        <a:rPr lang="en-US" altLang="ko-KR" sz="1100" kern="100" dirty="0">
                          <a:effectLst/>
                        </a:rPr>
                        <a:t>(</a:t>
                      </a:r>
                      <a:r>
                        <a:rPr lang="ko-KR" altLang="en-US" sz="1100" kern="100" dirty="0">
                          <a:effectLst/>
                        </a:rPr>
                        <a:t>감사</a:t>
                      </a:r>
                      <a:r>
                        <a:rPr lang="en-US" altLang="ko-KR" sz="1100" kern="100" dirty="0">
                          <a:effectLst/>
                        </a:rPr>
                        <a:t>)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8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-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-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-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2077103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ko-KR" sz="1100" kern="100" dirty="0">
                          <a:effectLst/>
                        </a:rPr>
                        <a:t>본부</a:t>
                      </a:r>
                      <a:r>
                        <a:rPr lang="en-US" altLang="ko-KR" sz="1100" kern="100" dirty="0">
                          <a:effectLst/>
                        </a:rPr>
                        <a:t>(</a:t>
                      </a:r>
                      <a:r>
                        <a:rPr lang="ko-KR" altLang="en-US" sz="1100" kern="100" dirty="0">
                          <a:effectLst/>
                        </a:rPr>
                        <a:t>감사</a:t>
                      </a:r>
                      <a:r>
                        <a:rPr lang="en-US" altLang="ko-KR" sz="1100" kern="100" dirty="0">
                          <a:effectLst/>
                        </a:rPr>
                        <a:t>)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11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4757718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ko-KR" sz="1100" kern="100" dirty="0">
                          <a:effectLst/>
                        </a:rPr>
                        <a:t>본부</a:t>
                      </a:r>
                      <a:r>
                        <a:rPr lang="en-US" altLang="ko-KR" sz="1100" kern="100" dirty="0">
                          <a:effectLst/>
                        </a:rPr>
                        <a:t>(</a:t>
                      </a:r>
                      <a:r>
                        <a:rPr lang="ko-KR" altLang="en-US" sz="1100" kern="100" dirty="0">
                          <a:effectLst/>
                        </a:rPr>
                        <a:t>자문</a:t>
                      </a:r>
                      <a:r>
                        <a:rPr lang="en-US" altLang="ko-KR" sz="1100" kern="100" dirty="0">
                          <a:effectLst/>
                        </a:rPr>
                        <a:t>)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1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7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7838285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ko-KR" sz="1100" kern="100" dirty="0">
                          <a:effectLst/>
                        </a:rPr>
                        <a:t>본부</a:t>
                      </a:r>
                      <a:r>
                        <a:rPr lang="en-US" altLang="ko-KR" sz="1100" kern="100" dirty="0">
                          <a:effectLst/>
                        </a:rPr>
                        <a:t>(</a:t>
                      </a:r>
                      <a:r>
                        <a:rPr lang="ko-KR" altLang="en-US" sz="1100" kern="100" dirty="0">
                          <a:effectLst/>
                        </a:rPr>
                        <a:t>대구</a:t>
                      </a:r>
                      <a:r>
                        <a:rPr lang="en-US" altLang="ko-KR" sz="1100" kern="100" dirty="0">
                          <a:effectLst/>
                        </a:rPr>
                        <a:t>)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17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13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8972887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>
                          <a:effectLst/>
                        </a:rPr>
                        <a:t>품질관리실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-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-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6915343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kern="100">
                          <a:effectLst/>
                        </a:rPr>
                        <a:t>경영지원실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444881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100" b="1" kern="100" dirty="0">
                          <a:solidFill>
                            <a:schemeClr val="bg1"/>
                          </a:solidFill>
                          <a:effectLst/>
                        </a:rPr>
                        <a:t>합 계</a:t>
                      </a:r>
                      <a:endParaRPr lang="ko-KR" sz="100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ko-KR" sz="100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ko-KR" sz="100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ko-KR" sz="100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ko-KR" sz="100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ko-KR" sz="100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ko-KR" sz="100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ko-KR" sz="100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ko-KR" sz="1000" b="1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654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98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FF854B4-F18C-1721-BB21-395A4925790C}"/>
              </a:ext>
            </a:extLst>
          </p:cNvPr>
          <p:cNvSpPr/>
          <p:nvPr/>
        </p:nvSpPr>
        <p:spPr>
          <a:xfrm>
            <a:off x="6854579" y="1715645"/>
            <a:ext cx="2222750" cy="456801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ACE5098-C444-B591-E527-7F7C22EEC1B8}"/>
              </a:ext>
            </a:extLst>
          </p:cNvPr>
          <p:cNvSpPr/>
          <p:nvPr/>
        </p:nvSpPr>
        <p:spPr>
          <a:xfrm>
            <a:off x="3790663" y="1715645"/>
            <a:ext cx="2222750" cy="456801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EEE0849-F7ED-4593-9CFF-298E3E60EE28}"/>
              </a:ext>
            </a:extLst>
          </p:cNvPr>
          <p:cNvSpPr/>
          <p:nvPr/>
        </p:nvSpPr>
        <p:spPr>
          <a:xfrm>
            <a:off x="733801" y="1700808"/>
            <a:ext cx="2222750" cy="456801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6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9144" y="260648"/>
            <a:ext cx="337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전문 서비스 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[ </a:t>
            </a:r>
            <a:r>
              <a:rPr lang="ko-KR" altLang="en-US" b="1" dirty="0">
                <a:solidFill>
                  <a:srgbClr val="002060"/>
                </a:solidFill>
                <a:latin typeface="+mn-ea"/>
              </a:rPr>
              <a:t>회계감사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]</a:t>
            </a:r>
            <a:endParaRPr lang="ko-KR" altLang="en-US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AAE067D-977F-453A-85C6-521067C0CAA9}"/>
              </a:ext>
            </a:extLst>
          </p:cNvPr>
          <p:cNvSpPr/>
          <p:nvPr/>
        </p:nvSpPr>
        <p:spPr>
          <a:xfrm>
            <a:off x="806621" y="2024002"/>
            <a:ext cx="20882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Audit</a:t>
            </a:r>
          </a:p>
          <a:p>
            <a:pPr>
              <a:spcAft>
                <a:spcPts val="600"/>
              </a:spcAft>
            </a:pP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법정감사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주식회사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유한회사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주식회사 등의 외부감사에 관한 법률에 의한 회계감사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자본시장과 금융투자업에 관한 법률에 의한 회계감사</a:t>
            </a: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600"/>
              </a:spcAft>
            </a:pP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600"/>
              </a:spcAft>
            </a:pP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특수목적법인 법정감사       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사립학교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공동주택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공익법인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사립학교법에 의한 회계감사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공동주택관리법에 의한 의무관리대상 공동주택에 대한 회계감사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상속세 및 증여세법에 의한 공익법인에 대한 회계감사</a:t>
            </a: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600"/>
              </a:spcAft>
            </a:pP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600"/>
              </a:spcAft>
            </a:pP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임의감사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법정감사 외의 자발적 감사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Aft>
                <a:spcPts val="600"/>
              </a:spcAft>
            </a:pP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48A6DC4-FAFC-AF46-069D-FBB0FEAC96CE}"/>
              </a:ext>
            </a:extLst>
          </p:cNvPr>
          <p:cNvSpPr/>
          <p:nvPr/>
        </p:nvSpPr>
        <p:spPr>
          <a:xfrm>
            <a:off x="3908884" y="2024002"/>
            <a:ext cx="2088232" cy="376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Assurance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Services</a:t>
            </a: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합의된 절차 수행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(Agreed Upon Procedures)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주식 및 채권발행 관련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Comport Letter</a:t>
            </a: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로열티 감사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연구비 정산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내부회계관리제도 감사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검토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ABL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발행 회계실사 및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검토 의견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210DA2B-43D6-F6A4-A49B-58C98316D411}"/>
              </a:ext>
            </a:extLst>
          </p:cNvPr>
          <p:cNvSpPr/>
          <p:nvPr/>
        </p:nvSpPr>
        <p:spPr>
          <a:xfrm>
            <a:off x="6921838" y="2024002"/>
            <a:ext cx="2088232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Accounting Advisory</a:t>
            </a: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재무제표 주석 작성 지원 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IFRS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도입자문 및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IFRS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영향분석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내부회계관리제도 구축 및 운영평가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GAAP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Conversion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내부감사 및 내부통제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E78466-A943-DC19-8807-E0D19D926DE1}"/>
              </a:ext>
            </a:extLst>
          </p:cNvPr>
          <p:cNvSpPr/>
          <p:nvPr/>
        </p:nvSpPr>
        <p:spPr>
          <a:xfrm>
            <a:off x="4084724" y="836712"/>
            <a:ext cx="1736552" cy="568766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회계 감사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66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2744872-2265-C3A9-BE69-5F5B6F06E681}"/>
              </a:ext>
            </a:extLst>
          </p:cNvPr>
          <p:cNvSpPr/>
          <p:nvPr/>
        </p:nvSpPr>
        <p:spPr>
          <a:xfrm>
            <a:off x="111164" y="1772816"/>
            <a:ext cx="2222750" cy="456801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85A26CF-C8FB-F592-D825-219604026B38}"/>
              </a:ext>
            </a:extLst>
          </p:cNvPr>
          <p:cNvSpPr/>
          <p:nvPr/>
        </p:nvSpPr>
        <p:spPr>
          <a:xfrm>
            <a:off x="7570278" y="1744004"/>
            <a:ext cx="2222750" cy="4595233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B53B8B7-A0C3-9E2B-664E-9F00CB2657AF}"/>
              </a:ext>
            </a:extLst>
          </p:cNvPr>
          <p:cNvSpPr/>
          <p:nvPr/>
        </p:nvSpPr>
        <p:spPr>
          <a:xfrm>
            <a:off x="5089124" y="1749386"/>
            <a:ext cx="2222750" cy="4595233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F29B1BC-6E1B-6C4E-9F04-CF29C385615C}"/>
              </a:ext>
            </a:extLst>
          </p:cNvPr>
          <p:cNvSpPr/>
          <p:nvPr/>
        </p:nvSpPr>
        <p:spPr>
          <a:xfrm>
            <a:off x="2599948" y="1749386"/>
            <a:ext cx="2222750" cy="4591443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7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7136" y="260648"/>
            <a:ext cx="344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전문 서비스 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[ </a:t>
            </a:r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세무자문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]</a:t>
            </a:r>
            <a:endParaRPr lang="ko-KR" altLang="en-US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AAE067D-977F-453A-85C6-521067C0CAA9}"/>
              </a:ext>
            </a:extLst>
          </p:cNvPr>
          <p:cNvSpPr/>
          <p:nvPr/>
        </p:nvSpPr>
        <p:spPr>
          <a:xfrm>
            <a:off x="143207" y="3358685"/>
            <a:ext cx="21857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절세 방안 자문</a:t>
            </a:r>
            <a:endParaRPr lang="en-US" altLang="ko-KR" sz="1200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법인 사업자 사전 진단 통한 절세 방안 점검 및 실행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 사업자 사전 진단 통한 절세 방안 점검 및 실행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210DA2B-43D6-F6A4-A49B-58C98316D411}"/>
              </a:ext>
            </a:extLst>
          </p:cNvPr>
          <p:cNvSpPr/>
          <p:nvPr/>
        </p:nvSpPr>
        <p:spPr>
          <a:xfrm>
            <a:off x="5085112" y="1832861"/>
            <a:ext cx="221164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M&amp;A 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구조개편 세무 자문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합병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분할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사업〮자산양수도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현물출자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주식교환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이전 등 세무 자문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세무상 주식평가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국내 투자 세무실사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국내외 투자 구조 및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Exit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방안 세무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피인수 기업 구조조정 관련 세무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BA83498-6EEC-D436-7B98-ACC7C31CEF2C}"/>
              </a:ext>
            </a:extLst>
          </p:cNvPr>
          <p:cNvSpPr/>
          <p:nvPr/>
        </p:nvSpPr>
        <p:spPr>
          <a:xfrm>
            <a:off x="143208" y="1857353"/>
            <a:ext cx="223224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세무 신고 대리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법인세 등 법인 사업자 국세 및 지방세 신고 업무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소득세 등 개인 사업자 국세 및 지방세 신고 업무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국세 및 지방세 수정신고 업무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1246248-8BB2-AA78-1C22-6B661FC08C2B}"/>
              </a:ext>
            </a:extLst>
          </p:cNvPr>
          <p:cNvSpPr/>
          <p:nvPr/>
        </p:nvSpPr>
        <p:spPr>
          <a:xfrm>
            <a:off x="2607774" y="1832861"/>
            <a:ext cx="2208137" cy="378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가업 승계 자문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 승계를 위한 장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단기 종합 세무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 분리를 위한 구조개편 방안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승계 재원 마련 및 자금 출처 대응 방안 마련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주식명의신탁 해소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신탁 통한 개인간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세대간 자산 이전 등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국내 및 해외 자산 취득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보유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활용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처분에 대한 세무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상속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증여세 신고 및 조사 대응 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31815CE-4CA7-1D83-2187-52EC09204E76}"/>
              </a:ext>
            </a:extLst>
          </p:cNvPr>
          <p:cNvSpPr/>
          <p:nvPr/>
        </p:nvSpPr>
        <p:spPr>
          <a:xfrm>
            <a:off x="143208" y="4399823"/>
            <a:ext cx="21857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Tax Outsourcing Service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법인 사업자 기장 및 세무 신고 대리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 사업자 기장 및 세무 신고 대리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 사업자의 법인 전환 자문 및 실행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79A82BD-F7CD-6B29-1070-3DF655044CA2}"/>
              </a:ext>
            </a:extLst>
          </p:cNvPr>
          <p:cNvSpPr/>
          <p:nvPr/>
        </p:nvSpPr>
        <p:spPr>
          <a:xfrm>
            <a:off x="7644325" y="4462284"/>
            <a:ext cx="2088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세무조사 대응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법인 사업자 세무조사 대리 및 조사대응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 사업자 세무조사 대리 및 조사대응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BEE8FF2-579B-27BC-CBE8-BB6231ACB787}"/>
              </a:ext>
            </a:extLst>
          </p:cNvPr>
          <p:cNvSpPr/>
          <p:nvPr/>
        </p:nvSpPr>
        <p:spPr>
          <a:xfrm>
            <a:off x="7644325" y="1772816"/>
            <a:ext cx="20882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조세불복 및 유권해석 지원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국세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지방세 경정청구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이의신청 업무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조세심판원 심판청구 업무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국세청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감사원 심사청구 업무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일반 질의 및 사전 답변 등 유권해석 업무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쟁점 혹은 검토 사안에 대한 의견서 작성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조세법령 개정 자문 업무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8C013E9-C8E9-D439-75A0-28C5248697F1}"/>
              </a:ext>
            </a:extLst>
          </p:cNvPr>
          <p:cNvSpPr/>
          <p:nvPr/>
        </p:nvSpPr>
        <p:spPr>
          <a:xfrm>
            <a:off x="5074833" y="3873275"/>
            <a:ext cx="223303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이전가격 자문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국제거래정보통합보고서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(BEPS)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작성지원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이전가격 동기화보고서 작성지원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글로벌 이전가격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플래닝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정상가격산출방법 사전승인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(APA)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이전가격조사 및 조세불복 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특수관계거래 검토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3B1832-0BB8-92D9-F75E-947E47D588D0}"/>
              </a:ext>
            </a:extLst>
          </p:cNvPr>
          <p:cNvSpPr/>
          <p:nvPr/>
        </p:nvSpPr>
        <p:spPr>
          <a:xfrm>
            <a:off x="4084724" y="868005"/>
            <a:ext cx="1736552" cy="568766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세무 자문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765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2744872-2265-C3A9-BE69-5F5B6F06E681}"/>
              </a:ext>
            </a:extLst>
          </p:cNvPr>
          <p:cNvSpPr/>
          <p:nvPr/>
        </p:nvSpPr>
        <p:spPr>
          <a:xfrm>
            <a:off x="111164" y="1772816"/>
            <a:ext cx="2222750" cy="456801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85A26CF-C8FB-F592-D825-219604026B38}"/>
              </a:ext>
            </a:extLst>
          </p:cNvPr>
          <p:cNvSpPr/>
          <p:nvPr/>
        </p:nvSpPr>
        <p:spPr>
          <a:xfrm>
            <a:off x="7570278" y="1744004"/>
            <a:ext cx="2222750" cy="4595233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B53B8B7-A0C3-9E2B-664E-9F00CB2657AF}"/>
              </a:ext>
            </a:extLst>
          </p:cNvPr>
          <p:cNvSpPr/>
          <p:nvPr/>
        </p:nvSpPr>
        <p:spPr>
          <a:xfrm>
            <a:off x="5089124" y="1749386"/>
            <a:ext cx="2222750" cy="4595233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F29B1BC-6E1B-6C4E-9F04-CF29C385615C}"/>
              </a:ext>
            </a:extLst>
          </p:cNvPr>
          <p:cNvSpPr/>
          <p:nvPr/>
        </p:nvSpPr>
        <p:spPr>
          <a:xfrm>
            <a:off x="2599948" y="1749386"/>
            <a:ext cx="2222750" cy="4591443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544840" y="6474263"/>
            <a:ext cx="3136900" cy="365125"/>
          </a:xfrm>
        </p:spPr>
        <p:txBody>
          <a:bodyPr/>
          <a:lstStyle/>
          <a:p>
            <a:fld id="{796E0DC7-D80F-4D1C-B20A-85E8F18FCD8B}" type="slidenum">
              <a:rPr lang="ko-KR" altLang="en-US" smtClean="0">
                <a:latin typeface="하나 L" panose="02020603020101020101" pitchFamily="18" charset="-127"/>
                <a:ea typeface="하나 M" panose="02020603020101020101" pitchFamily="18" charset="-127"/>
              </a:rPr>
              <a:pPr/>
              <a:t>8</a:t>
            </a:fld>
            <a:endParaRPr lang="ko-KR" altLang="en-US" dirty="0">
              <a:latin typeface="하나 L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7136" y="260648"/>
            <a:ext cx="344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전문 서비스 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[ </a:t>
            </a:r>
            <a:r>
              <a:rPr lang="ko-KR" altLang="en-US" b="1" dirty="0">
                <a:solidFill>
                  <a:srgbClr val="002060"/>
                </a:solidFill>
                <a:latin typeface="+mn-ea"/>
              </a:rPr>
              <a:t>재무자문 </a:t>
            </a:r>
            <a:r>
              <a:rPr lang="en-US" altLang="ko-KR" b="1" dirty="0">
                <a:solidFill>
                  <a:srgbClr val="002060"/>
                </a:solidFill>
                <a:latin typeface="+mn-ea"/>
              </a:rPr>
              <a:t>]</a:t>
            </a:r>
            <a:endParaRPr lang="ko-KR" altLang="en-US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3B1832-0BB8-92D9-F75E-947E47D588D0}"/>
              </a:ext>
            </a:extLst>
          </p:cNvPr>
          <p:cNvSpPr/>
          <p:nvPr/>
        </p:nvSpPr>
        <p:spPr>
          <a:xfrm>
            <a:off x="4084724" y="868005"/>
            <a:ext cx="1736552" cy="568766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재무 자문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E7FD367-D811-9E0C-5E1D-BB75A11572E7}"/>
              </a:ext>
            </a:extLst>
          </p:cNvPr>
          <p:cNvSpPr/>
          <p:nvPr/>
        </p:nvSpPr>
        <p:spPr>
          <a:xfrm>
            <a:off x="143290" y="1983067"/>
            <a:ext cx="2222750" cy="163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M&amp;A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경영권을 포함한 주식인수 및 매각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적대적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M&amp;A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방어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SPAC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합병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14CCEAE-8AA2-E85D-4A2B-30793F6E682C}"/>
              </a:ext>
            </a:extLst>
          </p:cNvPr>
          <p:cNvSpPr/>
          <p:nvPr/>
        </p:nvSpPr>
        <p:spPr>
          <a:xfrm>
            <a:off x="143290" y="3824085"/>
            <a:ext cx="2222750" cy="155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기업구조조정 자문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회생기업에 대한 회생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Process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법원 위촉에 따른 조사위원 업무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C19BCC4-6C81-1E45-0DBC-C5C9F4073ED8}"/>
              </a:ext>
            </a:extLst>
          </p:cNvPr>
          <p:cNvSpPr/>
          <p:nvPr/>
        </p:nvSpPr>
        <p:spPr>
          <a:xfrm>
            <a:off x="2607757" y="1983067"/>
            <a:ext cx="2209120" cy="278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Due Diligence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M&amp;A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 목적의 자산 및    부채 실사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조세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영업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Forensic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 특수목적 실사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Financing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PEF,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VC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 외부투자자 자금 조달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국내외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IPO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자문 등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B79015C-F4F6-9903-CCF8-6337F34436AF}"/>
              </a:ext>
            </a:extLst>
          </p:cNvPr>
          <p:cNvSpPr/>
          <p:nvPr/>
        </p:nvSpPr>
        <p:spPr>
          <a:xfrm>
            <a:off x="2610373" y="4771844"/>
            <a:ext cx="2257725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부동산 관련 자문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타당성 검토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기업부동산 컨설팅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27A21A9-E2B8-A825-BB84-A31313F6DFD9}"/>
              </a:ext>
            </a:extLst>
          </p:cNvPr>
          <p:cNvSpPr/>
          <p:nvPr/>
        </p:nvSpPr>
        <p:spPr>
          <a:xfrm>
            <a:off x="5095026" y="1983067"/>
            <a:ext cx="2205625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Valuation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M&amp;A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거래지원 목적의 가치평가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재무보고 목적의 가치평가   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소송 및 세무 목적 등 가치평가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EA73AE4-714D-A4BC-3B6D-7A31FEAA4D3A}"/>
              </a:ext>
            </a:extLst>
          </p:cNvPr>
          <p:cNvSpPr/>
          <p:nvPr/>
        </p:nvSpPr>
        <p:spPr>
          <a:xfrm>
            <a:off x="5092462" y="4083670"/>
            <a:ext cx="2222750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부실채권</a:t>
            </a: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(NPL) 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자문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부실채권 매각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매수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부실채권 실사 및 평가 업무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A942BD6-5061-53D1-402A-0C9851196E45}"/>
              </a:ext>
            </a:extLst>
          </p:cNvPr>
          <p:cNvSpPr/>
          <p:nvPr/>
        </p:nvSpPr>
        <p:spPr>
          <a:xfrm>
            <a:off x="7555717" y="1983067"/>
            <a:ext cx="2212713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기업지배구조 자문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효율적 사업구조 목적의 지분구조 개선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외부투자 및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M&amp;A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목적의 지분구조 개선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재편 지원 자문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6478929-D974-442E-7A1A-4AD481DE17C3}"/>
              </a:ext>
            </a:extLst>
          </p:cNvPr>
          <p:cNvSpPr/>
          <p:nvPr/>
        </p:nvSpPr>
        <p:spPr>
          <a:xfrm>
            <a:off x="7555717" y="4056822"/>
            <a:ext cx="2222750" cy="163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원가절감 자문</a:t>
            </a:r>
            <a:endParaRPr lang="en-US" altLang="ko-KR" sz="1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목표원가 관리체계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수립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원가 관리 실행 방안 마련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예산관리 및 성과 관리 방안 도출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325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50375</TotalTime>
  <Words>1281</Words>
  <Application>Microsoft Office PowerPoint</Application>
  <PresentationFormat>A4 용지(210x297mm)</PresentationFormat>
  <Paragraphs>345</Paragraphs>
  <Slides>14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나눔스퀘어 Light</vt:lpstr>
      <vt:lpstr>맑은 고딕</vt:lpstr>
      <vt:lpstr>하나 L</vt:lpstr>
      <vt:lpstr>Arial</vt:lpstr>
      <vt:lpstr>Wingdings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이성</dc:creator>
  <cp:lastModifiedBy>공미선</cp:lastModifiedBy>
  <cp:revision>1570</cp:revision>
  <cp:lastPrinted>2023-07-05T06:16:17Z</cp:lastPrinted>
  <dcterms:created xsi:type="dcterms:W3CDTF">2012-08-29T04:00:03Z</dcterms:created>
  <dcterms:modified xsi:type="dcterms:W3CDTF">2023-08-17T04:47:07Z</dcterms:modified>
</cp:coreProperties>
</file>